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680" r:id="rId2"/>
    <p:sldMasterId id="2147483682" r:id="rId3"/>
    <p:sldMasterId id="2147483710" r:id="rId4"/>
  </p:sldMasterIdLst>
  <p:notesMasterIdLst>
    <p:notesMasterId r:id="rId27"/>
  </p:notesMasterIdLst>
  <p:handoutMasterIdLst>
    <p:handoutMasterId r:id="rId28"/>
  </p:handoutMasterIdLst>
  <p:sldIdLst>
    <p:sldId id="1790" r:id="rId5"/>
    <p:sldId id="495" r:id="rId6"/>
    <p:sldId id="1765" r:id="rId7"/>
    <p:sldId id="1739" r:id="rId8"/>
    <p:sldId id="373" r:id="rId9"/>
    <p:sldId id="1827" r:id="rId10"/>
    <p:sldId id="1828" r:id="rId11"/>
    <p:sldId id="1829" r:id="rId12"/>
    <p:sldId id="1831" r:id="rId13"/>
    <p:sldId id="1830" r:id="rId14"/>
    <p:sldId id="510" r:id="rId15"/>
    <p:sldId id="1822" r:id="rId16"/>
    <p:sldId id="1832" r:id="rId17"/>
    <p:sldId id="1799" r:id="rId18"/>
    <p:sldId id="1833" r:id="rId19"/>
    <p:sldId id="1834" r:id="rId20"/>
    <p:sldId id="1835" r:id="rId21"/>
    <p:sldId id="1836" r:id="rId22"/>
    <p:sldId id="1837" r:id="rId23"/>
    <p:sldId id="1838" r:id="rId24"/>
    <p:sldId id="1839" r:id="rId25"/>
    <p:sldId id="1801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10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C6"/>
    <a:srgbClr val="224790"/>
    <a:srgbClr val="96C122"/>
    <a:srgbClr val="00704A"/>
    <a:srgbClr val="A3CB87"/>
    <a:srgbClr val="159EDB"/>
    <a:srgbClr val="70AD47"/>
    <a:srgbClr val="E2F2B4"/>
    <a:srgbClr val="F6EBB4"/>
    <a:srgbClr val="E4F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92" autoAdjust="0"/>
    <p:restoredTop sz="70623" autoAdjust="0"/>
  </p:normalViewPr>
  <p:slideViewPr>
    <p:cSldViewPr snapToGrid="0" snapToObjects="1">
      <p:cViewPr varScale="1">
        <p:scale>
          <a:sx n="65" d="100"/>
          <a:sy n="65" d="100"/>
        </p:scale>
        <p:origin x="2658" y="402"/>
      </p:cViewPr>
      <p:guideLst>
        <p:guide orient="horz" pos="1224"/>
        <p:guide pos="1080"/>
      </p:guideLst>
    </p:cSldViewPr>
  </p:slideViewPr>
  <p:outlineViewPr>
    <p:cViewPr>
      <p:scale>
        <a:sx n="33" d="100"/>
        <a:sy n="33" d="100"/>
      </p:scale>
      <p:origin x="0" y="-13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46"/>
    </p:cViewPr>
  </p:sorterViewPr>
  <p:notesViewPr>
    <p:cSldViewPr snapToGrid="0" snapToObjects="1">
      <p:cViewPr varScale="1">
        <p:scale>
          <a:sx n="64" d="100"/>
          <a:sy n="64" d="100"/>
        </p:scale>
        <p:origin x="315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giar-my.sharepoint.com/personal/a_ninpratt_cgiar_org/Documents/Data/2021/IDB/Fontagro_presentation/Figures_from%20Africa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giar-my.sharepoint.com/personal/a_ninpratt_cgiar_org/Documents/Data/2021/IDB/Fontagro_presentation/Figures_from%20Africa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giar-my.sharepoint.com/personal/a_ninpratt_cgiar_org/Documents/Data/2021/IDB/Fontagro_presentation/Figures_from%20Africa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cgiar-my.sharepoint.com/personal/a_ninpratt_cgiar_org/Documents/Data/2021/IDB/Fontagro_presentation/Figures_from%20Africa%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cgiar-my.sharepoint.com/personal/a_ninpratt_cgiar_org/Documents/Data/2021/IDB/Fontagro_presentation/Figures_from%20Africa%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Inversion </a:t>
            </a:r>
            <a:r>
              <a:rPr lang="en-US" b="1" dirty="0" err="1"/>
              <a:t>en</a:t>
            </a:r>
            <a:r>
              <a:rPr lang="en-US" b="1" dirty="0"/>
              <a:t> I&amp;D</a:t>
            </a:r>
            <a:r>
              <a:rPr lang="en-US" b="1" baseline="0" dirty="0"/>
              <a:t> por </a:t>
            </a:r>
            <a:r>
              <a:rPr lang="en-US" b="1" baseline="0" dirty="0" err="1"/>
              <a:t>actividad</a:t>
            </a:r>
            <a:r>
              <a:rPr lang="en-US" b="1" dirty="0"/>
              <a:t>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Ghana!$AD$16</c:f>
              <c:strCache>
                <c:ptCount val="1"/>
                <c:pt idx="0">
                  <c:v>I&amp;D (% del total)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2">
                  <a:shade val="4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8A-47E5-AC73-BDD603C7103F}"/>
              </c:ext>
            </c:extLst>
          </c:dPt>
          <c:dPt>
            <c:idx val="1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8A-47E5-AC73-BDD603C7103F}"/>
              </c:ext>
            </c:extLst>
          </c:dPt>
          <c:dPt>
            <c:idx val="2"/>
            <c:bubble3D val="0"/>
            <c:spPr>
              <a:solidFill>
                <a:schemeClr val="accent2">
                  <a:shade val="8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8A-47E5-AC73-BDD603C7103F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8A-47E5-AC73-BDD603C7103F}"/>
              </c:ext>
            </c:extLst>
          </c:dPt>
          <c:dPt>
            <c:idx val="4"/>
            <c:bubble3D val="0"/>
            <c:spPr>
              <a:solidFill>
                <a:schemeClr val="accent2">
                  <a:tint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B8A-47E5-AC73-BDD603C7103F}"/>
              </c:ext>
            </c:extLst>
          </c:dPt>
          <c:dPt>
            <c:idx val="5"/>
            <c:bubble3D val="0"/>
            <c:spPr>
              <a:solidFill>
                <a:schemeClr val="accent2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B8A-47E5-AC73-BDD603C7103F}"/>
              </c:ext>
            </c:extLst>
          </c:dPt>
          <c:dPt>
            <c:idx val="6"/>
            <c:bubble3D val="0"/>
            <c:spPr>
              <a:solidFill>
                <a:schemeClr val="accent2">
                  <a:tint val="4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B8A-47E5-AC73-BDD603C7103F}"/>
              </c:ext>
            </c:extLst>
          </c:dPt>
          <c:dLbls>
            <c:dLbl>
              <c:idx val="0"/>
              <c:layout>
                <c:manualLayout>
                  <c:x val="1.8626859142607175E-2"/>
                  <c:y val="-5.750218722659646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8A-47E5-AC73-BDD603C7103F}"/>
                </c:ext>
              </c:extLst>
            </c:dLbl>
            <c:dLbl>
              <c:idx val="1"/>
              <c:layout>
                <c:manualLayout>
                  <c:x val="4.7359908136482942E-2"/>
                  <c:y val="-2.905365995917176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8A-47E5-AC73-BDD603C7103F}"/>
                </c:ext>
              </c:extLst>
            </c:dLbl>
            <c:dLbl>
              <c:idx val="3"/>
              <c:layout>
                <c:manualLayout>
                  <c:x val="-0.18316885389326334"/>
                  <c:y val="-4.18055555555555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8A-47E5-AC73-BDD603C7103F}"/>
                </c:ext>
              </c:extLst>
            </c:dLbl>
            <c:dLbl>
              <c:idx val="4"/>
              <c:layout>
                <c:manualLayout>
                  <c:x val="-3.7423337707786511E-2"/>
                  <c:y val="-4.433508311461067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8A-47E5-AC73-BDD603C7103F}"/>
                </c:ext>
              </c:extLst>
            </c:dLbl>
            <c:dLbl>
              <c:idx val="5"/>
              <c:layout>
                <c:manualLayout>
                  <c:x val="-1.2443897637795276E-2"/>
                  <c:y val="-2.265966754155730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B8A-47E5-AC73-BDD603C7103F}"/>
                </c:ext>
              </c:extLst>
            </c:dLbl>
            <c:dLbl>
              <c:idx val="6"/>
              <c:layout>
                <c:manualLayout>
                  <c:x val="-8.7174103237095367E-3"/>
                  <c:y val="-1.602107028288132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8A-47E5-AC73-BDD603C710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Ghana!$AC$17:$AC$23</c:f>
              <c:strCache>
                <c:ptCount val="7"/>
                <c:pt idx="0">
                  <c:v>Cacao</c:v>
                </c:pt>
                <c:pt idx="1">
                  <c:v>Raices y tuberculos</c:v>
                </c:pt>
                <c:pt idx="2">
                  <c:v>Oleaginosas</c:v>
                </c:pt>
                <c:pt idx="3">
                  <c:v>Frutas y verduras</c:v>
                </c:pt>
                <c:pt idx="4">
                  <c:v>Cereales</c:v>
                </c:pt>
                <c:pt idx="5">
                  <c:v>Legumbres</c:v>
                </c:pt>
                <c:pt idx="6">
                  <c:v>Ganaderia</c:v>
                </c:pt>
              </c:strCache>
            </c:strRef>
          </c:cat>
          <c:val>
            <c:numRef>
              <c:f>Ghana!$AD$17:$AD$23</c:f>
              <c:numCache>
                <c:formatCode>0%</c:formatCode>
                <c:ptCount val="7"/>
                <c:pt idx="0">
                  <c:v>0.1350941849615945</c:v>
                </c:pt>
                <c:pt idx="1">
                  <c:v>0.1899613411989613</c:v>
                </c:pt>
                <c:pt idx="2">
                  <c:v>8.7093393548634962E-2</c:v>
                </c:pt>
                <c:pt idx="3">
                  <c:v>0.20696492605438652</c:v>
                </c:pt>
                <c:pt idx="4">
                  <c:v>0.15428404992666786</c:v>
                </c:pt>
                <c:pt idx="5">
                  <c:v>7.7083879119520873E-2</c:v>
                </c:pt>
                <c:pt idx="6">
                  <c:v>0.14951822519023386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B8A-47E5-AC73-BDD603C71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Beneficio</a:t>
            </a:r>
            <a:r>
              <a:rPr lang="en-US" b="1" dirty="0"/>
              <a:t>-Cost</a:t>
            </a:r>
            <a:r>
              <a:rPr lang="en-US" b="1" baseline="0" dirty="0"/>
              <a:t> por </a:t>
            </a:r>
            <a:r>
              <a:rPr lang="en-US" b="1" baseline="0" dirty="0" err="1"/>
              <a:t>actividad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Ghana!$AG$16</c:f>
              <c:strCache>
                <c:ptCount val="1"/>
                <c:pt idx="0">
                  <c:v>Bcratio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Ghana!$AF$17:$AF$23</c:f>
              <c:strCache>
                <c:ptCount val="7"/>
                <c:pt idx="0">
                  <c:v>Cacao</c:v>
                </c:pt>
                <c:pt idx="1">
                  <c:v>Raices y tuberculos</c:v>
                </c:pt>
                <c:pt idx="2">
                  <c:v>Oleaginosas</c:v>
                </c:pt>
                <c:pt idx="3">
                  <c:v>Frutas y verduras</c:v>
                </c:pt>
                <c:pt idx="4">
                  <c:v>Cereales</c:v>
                </c:pt>
                <c:pt idx="5">
                  <c:v>Legumbres</c:v>
                </c:pt>
                <c:pt idx="6">
                  <c:v>Ganaderia</c:v>
                </c:pt>
              </c:strCache>
            </c:strRef>
          </c:cat>
          <c:val>
            <c:numRef>
              <c:f>Ghana!$AG$17:$AG$23</c:f>
              <c:numCache>
                <c:formatCode>0.0</c:formatCode>
                <c:ptCount val="7"/>
                <c:pt idx="0">
                  <c:v>4.8290140018048513</c:v>
                </c:pt>
                <c:pt idx="1">
                  <c:v>3.4533572969847937</c:v>
                </c:pt>
                <c:pt idx="2">
                  <c:v>1.3661398198730463</c:v>
                </c:pt>
                <c:pt idx="3">
                  <c:v>1.3105942064695375</c:v>
                </c:pt>
                <c:pt idx="4">
                  <c:v>0.93470237505645004</c:v>
                </c:pt>
                <c:pt idx="5">
                  <c:v>0.9046867960369035</c:v>
                </c:pt>
                <c:pt idx="6">
                  <c:v>0.88058142133345085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54-422A-BBD8-39068FC26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41644912"/>
        <c:axId val="841641304"/>
      </c:barChart>
      <c:catAx>
        <c:axId val="84164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641304"/>
        <c:crosses val="autoZero"/>
        <c:auto val="1"/>
        <c:lblAlgn val="ctr"/>
        <c:lblOffset val="100"/>
        <c:noMultiLvlLbl val="0"/>
      </c:catAx>
      <c:valAx>
        <c:axId val="841641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64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UY" b="1" noProof="0" dirty="0" err="1"/>
              <a:t>Inversion</a:t>
            </a:r>
            <a:r>
              <a:rPr lang="es-UY" b="1" noProof="0" dirty="0"/>
              <a:t> en I&amp;D</a:t>
            </a:r>
            <a:r>
              <a:rPr lang="es-UY" b="1" baseline="0" noProof="0" dirty="0"/>
              <a:t> por actividad, valores </a:t>
            </a:r>
            <a:r>
              <a:rPr lang="es-UY" b="1" baseline="0" noProof="0" dirty="0" err="1"/>
              <a:t>historicos</a:t>
            </a:r>
            <a:r>
              <a:rPr lang="es-UY" b="1" noProof="0" dirty="0"/>
              <a:t> (%)</a:t>
            </a:r>
          </a:p>
        </c:rich>
      </c:tx>
      <c:layout>
        <c:manualLayout>
          <c:xMode val="edge"/>
          <c:yMode val="edge"/>
          <c:x val="0.12117596101222906"/>
          <c:y val="3.61205915813424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Ghana!$AD$16</c:f>
              <c:strCache>
                <c:ptCount val="1"/>
                <c:pt idx="0">
                  <c:v>I&amp;D (% del total)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2">
                  <a:shade val="4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8A-47E5-AC73-BDD603C7103F}"/>
              </c:ext>
            </c:extLst>
          </c:dPt>
          <c:dPt>
            <c:idx val="1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8A-47E5-AC73-BDD603C7103F}"/>
              </c:ext>
            </c:extLst>
          </c:dPt>
          <c:dPt>
            <c:idx val="2"/>
            <c:bubble3D val="0"/>
            <c:spPr>
              <a:solidFill>
                <a:schemeClr val="accent2">
                  <a:shade val="8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8A-47E5-AC73-BDD603C7103F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8A-47E5-AC73-BDD603C7103F}"/>
              </c:ext>
            </c:extLst>
          </c:dPt>
          <c:dPt>
            <c:idx val="4"/>
            <c:bubble3D val="0"/>
            <c:spPr>
              <a:solidFill>
                <a:schemeClr val="accent2">
                  <a:tint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B8A-47E5-AC73-BDD603C7103F}"/>
              </c:ext>
            </c:extLst>
          </c:dPt>
          <c:dPt>
            <c:idx val="5"/>
            <c:bubble3D val="0"/>
            <c:spPr>
              <a:solidFill>
                <a:schemeClr val="accent2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B8A-47E5-AC73-BDD603C7103F}"/>
              </c:ext>
            </c:extLst>
          </c:dPt>
          <c:dPt>
            <c:idx val="6"/>
            <c:bubble3D val="0"/>
            <c:spPr>
              <a:solidFill>
                <a:schemeClr val="accent2">
                  <a:tint val="4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B8A-47E5-AC73-BDD603C7103F}"/>
              </c:ext>
            </c:extLst>
          </c:dPt>
          <c:dLbls>
            <c:dLbl>
              <c:idx val="0"/>
              <c:layout>
                <c:manualLayout>
                  <c:x val="1.8626859142607175E-2"/>
                  <c:y val="-5.750218722659646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8A-47E5-AC73-BDD603C7103F}"/>
                </c:ext>
              </c:extLst>
            </c:dLbl>
            <c:dLbl>
              <c:idx val="1"/>
              <c:layout>
                <c:manualLayout>
                  <c:x val="4.7359908136482942E-2"/>
                  <c:y val="-2.905365995917176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8A-47E5-AC73-BDD603C7103F}"/>
                </c:ext>
              </c:extLst>
            </c:dLbl>
            <c:dLbl>
              <c:idx val="3"/>
              <c:layout>
                <c:manualLayout>
                  <c:x val="-0.18316885389326334"/>
                  <c:y val="-4.18055555555555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8A-47E5-AC73-BDD603C7103F}"/>
                </c:ext>
              </c:extLst>
            </c:dLbl>
            <c:dLbl>
              <c:idx val="4"/>
              <c:layout>
                <c:manualLayout>
                  <c:x val="-3.7423337707786511E-2"/>
                  <c:y val="-4.433508311461067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8A-47E5-AC73-BDD603C7103F}"/>
                </c:ext>
              </c:extLst>
            </c:dLbl>
            <c:dLbl>
              <c:idx val="5"/>
              <c:layout>
                <c:manualLayout>
                  <c:x val="-1.2443897637795276E-2"/>
                  <c:y val="-2.265966754155730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B8A-47E5-AC73-BDD603C7103F}"/>
                </c:ext>
              </c:extLst>
            </c:dLbl>
            <c:dLbl>
              <c:idx val="6"/>
              <c:layout>
                <c:manualLayout>
                  <c:x val="-8.7174103237095367E-3"/>
                  <c:y val="-1.602107028288132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8A-47E5-AC73-BDD603C710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Ghana!$AC$17:$AC$23</c:f>
              <c:strCache>
                <c:ptCount val="7"/>
                <c:pt idx="0">
                  <c:v>Cacao</c:v>
                </c:pt>
                <c:pt idx="1">
                  <c:v>Raices y tuberculos</c:v>
                </c:pt>
                <c:pt idx="2">
                  <c:v>Oleaginosas</c:v>
                </c:pt>
                <c:pt idx="3">
                  <c:v>Frutas y verduras</c:v>
                </c:pt>
                <c:pt idx="4">
                  <c:v>Cereales</c:v>
                </c:pt>
                <c:pt idx="5">
                  <c:v>Legumbres</c:v>
                </c:pt>
                <c:pt idx="6">
                  <c:v>Ganaderia</c:v>
                </c:pt>
              </c:strCache>
            </c:strRef>
          </c:cat>
          <c:val>
            <c:numRef>
              <c:f>Ghana!$AD$17:$AD$23</c:f>
              <c:numCache>
                <c:formatCode>0%</c:formatCode>
                <c:ptCount val="7"/>
                <c:pt idx="0">
                  <c:v>0.1350941849615945</c:v>
                </c:pt>
                <c:pt idx="1">
                  <c:v>0.1899613411989613</c:v>
                </c:pt>
                <c:pt idx="2">
                  <c:v>8.7093393548634962E-2</c:v>
                </c:pt>
                <c:pt idx="3">
                  <c:v>0.20696492605438652</c:v>
                </c:pt>
                <c:pt idx="4">
                  <c:v>0.15428404992666786</c:v>
                </c:pt>
                <c:pt idx="5">
                  <c:v>7.7083879119520873E-2</c:v>
                </c:pt>
                <c:pt idx="6">
                  <c:v>0.14951822519023386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B8A-47E5-AC73-BDD603C71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UY" noProof="0" dirty="0"/>
              <a:t>Prioridad a actividades con mayores retornos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Ghana!$AJ$16</c:f>
              <c:strCache>
                <c:ptCount val="1"/>
                <c:pt idx="0">
                  <c:v>I&amp;D (% del total)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tint val="4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A7-46B2-B67B-C8406DE6FE6C}"/>
              </c:ext>
            </c:extLst>
          </c:dPt>
          <c:dPt>
            <c:idx val="1"/>
            <c:bubble3D val="0"/>
            <c:spPr>
              <a:solidFill>
                <a:schemeClr val="accent4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A7-46B2-B67B-C8406DE6FE6C}"/>
              </c:ext>
            </c:extLst>
          </c:dPt>
          <c:dPt>
            <c:idx val="2"/>
            <c:bubble3D val="0"/>
            <c:spPr>
              <a:solidFill>
                <a:schemeClr val="accent4">
                  <a:tint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A7-46B2-B67B-C8406DE6FE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A7-46B2-B67B-C8406DE6FE6C}"/>
              </c:ext>
            </c:extLst>
          </c:dPt>
          <c:dPt>
            <c:idx val="4"/>
            <c:bubble3D val="0"/>
            <c:spPr>
              <a:solidFill>
                <a:schemeClr val="accent4">
                  <a:shade val="8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2A7-46B2-B67B-C8406DE6FE6C}"/>
              </c:ext>
            </c:extLst>
          </c:dPt>
          <c:dPt>
            <c:idx val="5"/>
            <c:bubble3D val="0"/>
            <c:spPr>
              <a:solidFill>
                <a:schemeClr val="accent4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2A7-46B2-B67B-C8406DE6FE6C}"/>
              </c:ext>
            </c:extLst>
          </c:dPt>
          <c:dPt>
            <c:idx val="6"/>
            <c:bubble3D val="0"/>
            <c:spPr>
              <a:solidFill>
                <a:schemeClr val="accent4">
                  <a:shade val="4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2A7-46B2-B67B-C8406DE6FE6C}"/>
              </c:ext>
            </c:extLst>
          </c:dPt>
          <c:dLbls>
            <c:dLbl>
              <c:idx val="0"/>
              <c:layout>
                <c:manualLayout>
                  <c:x val="-7.47911198600175E-3"/>
                  <c:y val="2.98665791776028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A7-46B2-B67B-C8406DE6FE6C}"/>
                </c:ext>
              </c:extLst>
            </c:dLbl>
            <c:dLbl>
              <c:idx val="1"/>
              <c:layout>
                <c:manualLayout>
                  <c:x val="5.6646216097987749E-2"/>
                  <c:y val="-0.149564741907261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A7-46B2-B67B-C8406DE6FE6C}"/>
                </c:ext>
              </c:extLst>
            </c:dLbl>
            <c:dLbl>
              <c:idx val="3"/>
              <c:layout>
                <c:manualLayout>
                  <c:x val="-1.841918197725283E-2"/>
                  <c:y val="-4.289370078740157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A7-46B2-B67B-C8406DE6FE6C}"/>
                </c:ext>
              </c:extLst>
            </c:dLbl>
            <c:dLbl>
              <c:idx val="4"/>
              <c:layout>
                <c:manualLayout>
                  <c:x val="-3.9272856517935259E-2"/>
                  <c:y val="2.87091717701953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A7-46B2-B67B-C8406DE6FE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Ghana!$AI$17:$AI$23</c:f>
              <c:strCache>
                <c:ptCount val="7"/>
                <c:pt idx="0">
                  <c:v>Cacao</c:v>
                </c:pt>
                <c:pt idx="1">
                  <c:v>Raices y tuberculos</c:v>
                </c:pt>
                <c:pt idx="2">
                  <c:v>Oleaginosas</c:v>
                </c:pt>
                <c:pt idx="3">
                  <c:v>Frutas y verduras</c:v>
                </c:pt>
                <c:pt idx="4">
                  <c:v>Cereales</c:v>
                </c:pt>
                <c:pt idx="5">
                  <c:v>Legumbres</c:v>
                </c:pt>
                <c:pt idx="6">
                  <c:v>Ganaderia</c:v>
                </c:pt>
              </c:strCache>
            </c:strRef>
          </c:cat>
          <c:val>
            <c:numRef>
              <c:f>Ghana!$AJ$17:$AJ$23</c:f>
              <c:numCache>
                <c:formatCode>0%</c:formatCode>
                <c:ptCount val="7"/>
                <c:pt idx="0">
                  <c:v>0.25</c:v>
                </c:pt>
                <c:pt idx="1">
                  <c:v>0.25</c:v>
                </c:pt>
                <c:pt idx="2">
                  <c:v>0.1</c:v>
                </c:pt>
                <c:pt idx="3">
                  <c:v>0.25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2A7-46B2-B67B-C8406DE6F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Beneficio-Costo de inversion en I&amp;D con diferentes prioridades de inversion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3A-4017-9847-5F71E7BB5D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Ghana!$AQ$6:$AQ$7</c:f>
              <c:strCache>
                <c:ptCount val="2"/>
                <c:pt idx="0">
                  <c:v>Inversion, valores historicos</c:v>
                </c:pt>
                <c:pt idx="1">
                  <c:v>Prioridad a actividades con mayores retornos</c:v>
                </c:pt>
              </c:strCache>
            </c:strRef>
          </c:cat>
          <c:val>
            <c:numRef>
              <c:f>Ghana!$AR$6:$AR$7</c:f>
              <c:numCache>
                <c:formatCode>General</c:formatCode>
                <c:ptCount val="2"/>
                <c:pt idx="0" formatCode="0.0">
                  <c:v>2</c:v>
                </c:pt>
                <c:pt idx="1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3A-4017-9847-5F71E7BB5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2502736"/>
        <c:axId val="592504704"/>
      </c:barChart>
      <c:catAx>
        <c:axId val="592502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504704"/>
        <c:crosses val="autoZero"/>
        <c:auto val="1"/>
        <c:lblAlgn val="ctr"/>
        <c:lblOffset val="100"/>
        <c:noMultiLvlLbl val="0"/>
      </c:catAx>
      <c:valAx>
        <c:axId val="59250470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50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00711B-CCDB-4C7C-8C4F-ED100D3656F7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B8A50C-A840-4C2D-B35A-7F62C35640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97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66C767-A84E-448C-93C9-E27C39571517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5BF1B8-C023-48ED-9517-C37A5C7BF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9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F1B8-C023-48ED-9517-C37A5C7BFB0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Agricultural research data:</a:t>
            </a:r>
          </a:p>
          <a:p>
            <a:pPr marL="457200" indent="-457200">
              <a:spcBef>
                <a:spcPts val="1200"/>
              </a:spcBef>
              <a:buClr>
                <a:srgbClr val="22479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B4892"/>
                </a:solidFill>
                <a:latin typeface="+mn-lt"/>
              </a:rPr>
              <a:t>Informs decision making </a:t>
            </a:r>
          </a:p>
          <a:p>
            <a:pPr marL="457200" indent="-457200">
              <a:spcBef>
                <a:spcPts val="1200"/>
              </a:spcBef>
              <a:buClr>
                <a:srgbClr val="22479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B4892"/>
                </a:solidFill>
                <a:latin typeface="+mn-lt"/>
              </a:rPr>
              <a:t>Illustrates investment and capacity trends, key gaps, and future priority areas for efficient and effective agricultural research initiatives</a:t>
            </a:r>
          </a:p>
          <a:p>
            <a:pPr marL="457200" indent="-457200">
              <a:spcBef>
                <a:spcPts val="1200"/>
              </a:spcBef>
              <a:buClr>
                <a:srgbClr val="22479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B4892"/>
                </a:solidFill>
                <a:latin typeface="+mn-lt"/>
              </a:rPr>
              <a:t>Demonstrates the impact of agricultural research on </a:t>
            </a:r>
          </a:p>
          <a:p>
            <a:pPr marL="1200150" lvl="1" indent="-457200">
              <a:spcBef>
                <a:spcPts val="300"/>
              </a:spcBef>
              <a:buClr>
                <a:srgbClr val="22479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B4892"/>
                </a:solidFill>
                <a:latin typeface="+mn-lt"/>
              </a:rPr>
              <a:t>Economic growth</a:t>
            </a:r>
          </a:p>
          <a:p>
            <a:pPr marL="1200150" lvl="1" indent="-457200">
              <a:spcBef>
                <a:spcPts val="300"/>
              </a:spcBef>
              <a:buClr>
                <a:srgbClr val="22479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B4892"/>
                </a:solidFill>
                <a:latin typeface="+mn-lt"/>
              </a:rPr>
              <a:t>Food security </a:t>
            </a:r>
          </a:p>
          <a:p>
            <a:pPr marL="1200150" lvl="1" indent="-457200">
              <a:spcBef>
                <a:spcPts val="300"/>
              </a:spcBef>
              <a:buClr>
                <a:srgbClr val="22479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B4892"/>
                </a:solidFill>
                <a:latin typeface="+mn-lt"/>
              </a:rPr>
              <a:t>Poverty reduction</a:t>
            </a:r>
          </a:p>
          <a:p>
            <a:pPr marL="1200150" lvl="1" indent="-457200">
              <a:spcBef>
                <a:spcPts val="300"/>
              </a:spcBef>
              <a:buClr>
                <a:srgbClr val="22479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B4892"/>
                </a:solidFill>
                <a:latin typeface="+mn-lt"/>
              </a:rPr>
              <a:t>Climate change mitigation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F1B8-C023-48ED-9517-C37A5C7BFB0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0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F1B8-C023-48ED-9517-C37A5C7BFB0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1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F1B8-C023-48ED-9517-C37A5C7BFB0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46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F1B8-C023-48ED-9517-C37A5C7BFB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50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F1B8-C023-48ED-9517-C37A5C7BFB0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34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BF1B8-C023-48ED-9517-C37A5C7BFB0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4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496" y="185256"/>
            <a:ext cx="10972800" cy="762000"/>
          </a:xfrm>
        </p:spPr>
        <p:txBody>
          <a:bodyPr>
            <a:normAutofit/>
          </a:bodyPr>
          <a:lstStyle>
            <a:lvl1pPr>
              <a:defRPr sz="32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496" y="1219200"/>
            <a:ext cx="10972800" cy="5105400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>
              <a:defRPr sz="2800">
                <a:solidFill>
                  <a:srgbClr val="224790"/>
                </a:solidFill>
                <a:latin typeface="+mj-lt"/>
                <a:cs typeface="Calibri Light" panose="020F0302020204030204" pitchFamily="34" charset="0"/>
              </a:defRPr>
            </a:lvl2pPr>
            <a:lvl3pPr>
              <a:defRPr sz="2200">
                <a:solidFill>
                  <a:srgbClr val="224790"/>
                </a:solidFill>
                <a:latin typeface="+mj-lt"/>
                <a:cs typeface="Calibri Light" panose="020F03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7276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8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6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0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47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72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04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13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255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AF612E-D28B-4A64-9902-90DDC443A9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99713" y="598487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861FBE-948A-4C93-83AE-5A609D36A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6278" y="6031327"/>
            <a:ext cx="1375669" cy="71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86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496" y="185256"/>
            <a:ext cx="10972800" cy="762000"/>
          </a:xfrm>
        </p:spPr>
        <p:txBody>
          <a:bodyPr>
            <a:normAutofit/>
          </a:bodyPr>
          <a:lstStyle>
            <a:lvl1pPr>
              <a:defRPr sz="32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496" y="1219200"/>
            <a:ext cx="10972800" cy="5105400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>
              <a:defRPr sz="2800">
                <a:solidFill>
                  <a:srgbClr val="224790"/>
                </a:solidFill>
                <a:latin typeface="+mj-lt"/>
                <a:cs typeface="Calibri Light" panose="020F0302020204030204" pitchFamily="34" charset="0"/>
              </a:defRPr>
            </a:lvl2pPr>
            <a:lvl3pPr>
              <a:defRPr sz="2200">
                <a:solidFill>
                  <a:srgbClr val="224790"/>
                </a:solidFill>
                <a:latin typeface="+mj-lt"/>
                <a:cs typeface="Calibri Light" panose="020F03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921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AF612E-D28B-4A64-9902-90DDC443A9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99713" y="598487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629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1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CF38CFEE-BE5A-4B65-A940-E45516B50CD4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6325325-5870-4E4A-B122-82A1CE890B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2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496" y="191022"/>
            <a:ext cx="10972800" cy="762000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496" y="1219200"/>
            <a:ext cx="10972800" cy="5105400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636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F38CFEE-BE5A-4B65-A940-E45516B50CD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6325325-5870-4E4A-B122-82A1CE890B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2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AF612E-D28B-4A64-9902-90DDC443A9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99713" y="5984875"/>
            <a:ext cx="914400" cy="914400"/>
          </a:xfrm>
        </p:spPr>
        <p:txBody>
          <a:bodyPr/>
          <a:lstStyle/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9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9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1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77240"/>
            <a:ext cx="12192000" cy="14830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Open San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4" y="150924"/>
            <a:ext cx="10986421" cy="978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Main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93" y="1333915"/>
            <a:ext cx="10974273" cy="4792251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First level with or without bullets</a:t>
            </a:r>
          </a:p>
          <a:p>
            <a:pPr lvl="2"/>
            <a:r>
              <a:rPr lang="en-US" dirty="0"/>
              <a:t>Second level with or without bullets</a:t>
            </a:r>
          </a:p>
        </p:txBody>
      </p:sp>
    </p:spTree>
    <p:extLst>
      <p:ext uri="{BB962C8B-B14F-4D97-AF65-F5344CB8AC3E}">
        <p14:creationId xmlns:p14="http://schemas.microsoft.com/office/powerpoint/2010/main" val="160932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32" r:id="rId2"/>
    <p:sldLayoutId id="214748373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 spc="-150">
          <a:solidFill>
            <a:srgbClr val="FFFFFF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spcAft>
          <a:spcPts val="600"/>
        </a:spcAft>
        <a:buClr>
          <a:schemeClr val="accent2"/>
        </a:buClr>
        <a:buSzPct val="70000"/>
        <a:buFont typeface="Wingdings" charset="2"/>
        <a:buNone/>
        <a:defRPr sz="3000" kern="1200" baseline="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800"/>
        </a:spcAft>
        <a:buClr>
          <a:srgbClr val="1B4892"/>
        </a:buClr>
        <a:buSzPct val="90000"/>
        <a:buFont typeface="Lucida Grande"/>
        <a:buChar char="▶"/>
        <a:defRPr sz="2800" kern="1200" baseline="0">
          <a:solidFill>
            <a:srgbClr val="224790"/>
          </a:solidFill>
          <a:latin typeface="+mj-lt"/>
          <a:ea typeface="+mn-ea"/>
          <a:cs typeface="Calibri Light" panose="020F0302020204030204" pitchFamily="34" charset="0"/>
        </a:defRPr>
      </a:lvl2pPr>
      <a:lvl3pPr marL="1143000" indent="-228600" algn="l" defTabSz="457200" rtl="0" eaLnBrk="1" latinLnBrk="0" hangingPunct="1">
        <a:spcBef>
          <a:spcPts val="300"/>
        </a:spcBef>
        <a:spcAft>
          <a:spcPts val="300"/>
        </a:spcAft>
        <a:buFont typeface="Wingdings" charset="2"/>
        <a:buChar char="§"/>
        <a:defRPr sz="2000" kern="1200" baseline="0">
          <a:solidFill>
            <a:schemeClr val="tx2"/>
          </a:solidFill>
          <a:latin typeface="+mj-lt"/>
          <a:ea typeface="+mn-ea"/>
          <a:cs typeface="Calibri Light" panose="020F0302020204030204" pitchFamily="34" charset="0"/>
        </a:defRPr>
      </a:lvl3pPr>
      <a:lvl4pPr marL="160020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1800" kern="1200">
          <a:solidFill>
            <a:schemeClr val="tx1"/>
          </a:solidFill>
          <a:latin typeface="Open San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1600" kern="1200">
          <a:solidFill>
            <a:schemeClr val="tx2"/>
          </a:solidFill>
          <a:latin typeface="Open San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00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0052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8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9" r:id="rId12"/>
    <p:sldLayoutId id="2147483733" r:id="rId13"/>
    <p:sldLayoutId id="214748373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611" y="753894"/>
            <a:ext cx="11220223" cy="5350212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5000" b="1" dirty="0">
                <a:solidFill>
                  <a:srgbClr val="96C122"/>
                </a:solidFill>
                <a:latin typeface="+mn-lt"/>
              </a:rPr>
              <a:t>The ASTI Program: </a:t>
            </a:r>
            <a:br>
              <a:rPr lang="en-US" sz="5000" b="1" dirty="0">
                <a:solidFill>
                  <a:srgbClr val="96C122"/>
                </a:solidFill>
                <a:latin typeface="+mn-lt"/>
              </a:rPr>
            </a:br>
            <a:r>
              <a:rPr lang="en-US" sz="3200" b="1" dirty="0">
                <a:solidFill>
                  <a:srgbClr val="96C122"/>
                </a:solidFill>
                <a:cs typeface="Arial" panose="020B0604020202020204" pitchFamily="34" charset="0"/>
              </a:rPr>
              <a:t>Informing policy and investment decisions in agricultural research through data, analysis, and outreach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  <a:buNone/>
            </a:pPr>
            <a:endParaRPr lang="en-US" sz="4000" b="1" dirty="0">
              <a:solidFill>
                <a:srgbClr val="96C122"/>
              </a:solidFill>
              <a:latin typeface="+mn-lt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rgbClr val="224790"/>
              </a:buClr>
              <a:buNone/>
            </a:pPr>
            <a:r>
              <a:rPr lang="en-US" sz="2400" b="1" dirty="0">
                <a:solidFill>
                  <a:srgbClr val="1B4892"/>
                </a:solidFill>
              </a:rPr>
              <a:t>Gert-Jan Stads</a:t>
            </a:r>
            <a:br>
              <a:rPr lang="en-US" sz="2400" b="1" dirty="0">
                <a:solidFill>
                  <a:srgbClr val="1B4892"/>
                </a:solidFill>
              </a:rPr>
            </a:br>
            <a:r>
              <a:rPr lang="en-US" sz="2400" b="1" dirty="0">
                <a:solidFill>
                  <a:srgbClr val="1B4892"/>
                </a:solidFill>
              </a:rPr>
              <a:t>Alejandro Nin Pratt</a:t>
            </a:r>
            <a:br>
              <a:rPr lang="en-US" sz="2400" b="1" dirty="0">
                <a:solidFill>
                  <a:srgbClr val="1B4892"/>
                </a:solidFill>
              </a:rPr>
            </a:br>
            <a:r>
              <a:rPr lang="en-US" sz="1800" b="1" dirty="0">
                <a:solidFill>
                  <a:srgbClr val="1B4892"/>
                </a:solidFill>
              </a:rPr>
              <a:t>International Food Policy Research Institute (IFPRI)</a:t>
            </a:r>
            <a:br>
              <a:rPr lang="en-US" sz="3000" dirty="0">
                <a:solidFill>
                  <a:srgbClr val="1B4892"/>
                </a:solidFill>
              </a:rPr>
            </a:br>
            <a:endParaRPr lang="en-US" sz="2400" dirty="0">
              <a:solidFill>
                <a:srgbClr val="1B4892"/>
              </a:solidFill>
              <a:latin typeface="+mn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660487-8E43-4AA9-9DE2-33E3C9BCE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11" y="5124161"/>
            <a:ext cx="10515600" cy="1325563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263C34-C240-4ABB-983F-2175E3EB26B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03510" y="5929534"/>
            <a:ext cx="1050290" cy="704215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36C33D1-D041-4609-9912-BCBB5B3AC1F9}"/>
              </a:ext>
            </a:extLst>
          </p:cNvPr>
          <p:cNvSpPr txBox="1">
            <a:spLocks/>
          </p:cNvSpPr>
          <p:nvPr/>
        </p:nvSpPr>
        <p:spPr>
          <a:xfrm>
            <a:off x="681348" y="5562679"/>
            <a:ext cx="7977904" cy="733709"/>
          </a:xfrm>
          <a:prstGeom prst="rect">
            <a:avLst/>
          </a:prstGeom>
          <a:effectLst/>
        </p:spPr>
        <p:txBody>
          <a:bodyPr vert="horz" lIns="0" tIns="0" rIns="0" bIns="0" rtlCol="0" anchor="b">
            <a:norm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 charset="2"/>
              <a:buNone/>
              <a:defRPr sz="2000" kern="1200" baseline="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4572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B4892"/>
              </a:buClr>
              <a:buSzPct val="90000"/>
              <a:buFont typeface="Lucida Grande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Wingdings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32"/>
              </a:spcBef>
              <a:spcAft>
                <a:spcPts val="0"/>
              </a:spcAft>
            </a:pPr>
            <a:r>
              <a:rPr lang="en-US" sz="1800" b="1" spc="-50" dirty="0">
                <a:solidFill>
                  <a:srgbClr val="224790"/>
                </a:solidFill>
                <a:latin typeface="+mn-lt"/>
                <a:cs typeface="Arial" panose="020B0604020202020204" pitchFamily="34" charset="0"/>
              </a:rPr>
              <a:t>FONTAGRO Scientific Committee</a:t>
            </a:r>
            <a:br>
              <a:rPr lang="en-US" sz="1800" b="1" spc="-50" dirty="0">
                <a:solidFill>
                  <a:srgbClr val="22479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00" spc="-50" dirty="0">
                <a:solidFill>
                  <a:srgbClr val="224790"/>
                </a:solidFill>
                <a:latin typeface="+mn-lt"/>
                <a:cs typeface="Arial" panose="020B0604020202020204" pitchFamily="34" charset="0"/>
              </a:rPr>
              <a:t>8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2894328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25B4F0-EF01-4D68-930F-FD6038B31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271"/>
            <a:ext cx="4631038" cy="63050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FB08B0-4CAB-4340-879D-3AAB40191BBC}"/>
              </a:ext>
            </a:extLst>
          </p:cNvPr>
          <p:cNvSpPr txBox="1"/>
          <p:nvPr/>
        </p:nvSpPr>
        <p:spPr>
          <a:xfrm>
            <a:off x="6216316" y="1228482"/>
            <a:ext cx="698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24790"/>
                </a:solidFill>
              </a:rPr>
              <a:t>Share of PhD-qualified researchers older than 50, 2013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3A9D8-F762-403B-8720-59E65356AD0C}"/>
              </a:ext>
            </a:extLst>
          </p:cNvPr>
          <p:cNvSpPr txBox="1"/>
          <p:nvPr/>
        </p:nvSpPr>
        <p:spPr>
          <a:xfrm>
            <a:off x="276935" y="183505"/>
            <a:ext cx="698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24790"/>
                </a:solidFill>
              </a:rPr>
              <a:t>Agricultural researchers broken down by degree, 2013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06B294-1106-4E5F-AD89-4A68DCF2D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758" y="2273459"/>
            <a:ext cx="6836876" cy="403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3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73" y="361950"/>
            <a:ext cx="9224089" cy="76200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1B4892"/>
                </a:solidFill>
                <a:latin typeface="+mn-lt"/>
                <a:cs typeface="Calibri Light" panose="020F0302020204030204" pitchFamily="34" charset="0"/>
              </a:rPr>
              <a:t>New Phase of ASTI activities in Latin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179" y="1389045"/>
            <a:ext cx="8229600" cy="52959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</a:pPr>
            <a:r>
              <a:rPr lang="en-US" sz="4600" b="1" dirty="0">
                <a:solidFill>
                  <a:srgbClr val="1B4892"/>
                </a:solidFill>
                <a:latin typeface="+mn-lt"/>
              </a:rPr>
              <a:t>Objectives: 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1B4892"/>
                </a:solidFill>
                <a:latin typeface="+mn-lt"/>
              </a:rPr>
              <a:t>Reduce the knowledge and information gap on the inputs, performance, and outcomes of agricultural research systems in the region 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1B4892"/>
                </a:solidFill>
                <a:latin typeface="+mn-lt"/>
              </a:rPr>
              <a:t>Build a solid foundation for the long-term monitoring of agricultural research investment and capacity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</a:pPr>
            <a:br>
              <a:rPr lang="en-US" sz="3600" dirty="0">
                <a:solidFill>
                  <a:srgbClr val="1B4892"/>
                </a:solidFill>
                <a:latin typeface="+mn-lt"/>
              </a:rPr>
            </a:br>
            <a:endParaRPr lang="en-US" sz="3600" dirty="0">
              <a:solidFill>
                <a:srgbClr val="1B4892"/>
              </a:solidFill>
              <a:latin typeface="+mn-lt"/>
            </a:endParaRP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1B4892"/>
                </a:solidFill>
                <a:latin typeface="+mn-lt"/>
              </a:rPr>
              <a:t>Led by IFPRI; in close collaboration with NARIs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1B4892"/>
                </a:solidFill>
                <a:latin typeface="+mn-lt"/>
              </a:rPr>
              <a:t>Funded by IDB 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1B4892"/>
                </a:solidFill>
                <a:latin typeface="+mn-lt"/>
              </a:rPr>
              <a:t>Close partnership with FONTAGRO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</a:pPr>
            <a:br>
              <a:rPr lang="en-US" sz="2800" dirty="0">
                <a:solidFill>
                  <a:srgbClr val="1B4892"/>
                </a:solidFill>
              </a:rPr>
            </a:br>
            <a:endParaRPr lang="en-US" sz="2800" i="1" dirty="0">
              <a:solidFill>
                <a:srgbClr val="1B4892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6870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77" y="289353"/>
            <a:ext cx="8229600" cy="762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1B4892"/>
                </a:solidFill>
                <a:latin typeface="+mn-lt"/>
                <a:cs typeface="Calibri Light" panose="020F0302020204030204" pitchFamily="34" charset="0"/>
              </a:rPr>
              <a:t>(Preliminary) Country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411" y="1272747"/>
            <a:ext cx="3549950" cy="52959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B4892"/>
                </a:solidFill>
                <a:latin typeface="+mn-lt"/>
              </a:rPr>
              <a:t>Belize		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B4892"/>
                </a:solidFill>
                <a:latin typeface="+mn-lt"/>
              </a:rPr>
              <a:t>Bolivia	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B4892"/>
                </a:solidFill>
                <a:latin typeface="+mn-lt"/>
              </a:rPr>
              <a:t>Costa Rica 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B4892"/>
                </a:solidFill>
                <a:latin typeface="+mn-lt"/>
              </a:rPr>
              <a:t>Dominican Republic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B4892"/>
                </a:solidFill>
                <a:latin typeface="+mn-lt"/>
              </a:rPr>
              <a:t>El Salvador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B4892"/>
                </a:solidFill>
                <a:latin typeface="+mn-lt"/>
              </a:rPr>
              <a:t>Ecuador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B4892"/>
                </a:solidFill>
                <a:latin typeface="+mn-lt"/>
              </a:rPr>
              <a:t>Guatemala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B4892"/>
                </a:solidFill>
                <a:latin typeface="+mn-lt"/>
              </a:rPr>
              <a:t>Honduras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B4892"/>
                </a:solidFill>
                <a:latin typeface="+mn-lt"/>
              </a:rPr>
              <a:t>Nicaragua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B4892"/>
                </a:solidFill>
                <a:latin typeface="+mn-lt"/>
              </a:rPr>
              <a:t>Panama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1B4892"/>
                </a:solidFill>
                <a:latin typeface="+mn-lt"/>
              </a:rPr>
              <a:t>Peru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433240-2F04-4C26-B5DD-AF02502C7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133" y="1553229"/>
            <a:ext cx="5279016" cy="427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5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73" y="361950"/>
            <a:ext cx="9224089" cy="762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1B4892"/>
                </a:solidFill>
                <a:latin typeface="+mn-lt"/>
                <a:cs typeface="Calibri Light" panose="020F0302020204030204" pitchFamily="34" charset="0"/>
              </a:rPr>
              <a:t>Broaden scope of ASTI’s work in LAC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178" y="1389045"/>
            <a:ext cx="9364580" cy="5295900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  <a:buFont typeface="Wingdings" panose="05000000000000000000" pitchFamily="2" charset="2"/>
              <a:buChar char="Ø"/>
            </a:pPr>
            <a:r>
              <a:rPr lang="en-US" sz="4500" dirty="0">
                <a:solidFill>
                  <a:srgbClr val="1B4892"/>
                </a:solidFill>
                <a:latin typeface="+mn-lt"/>
              </a:rPr>
              <a:t>Additional countries for a more complete picture of LAC’s agricultural R&amp;D spending and capacity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  <a:buFont typeface="Wingdings" panose="05000000000000000000" pitchFamily="2" charset="2"/>
              <a:buChar char="Ø"/>
            </a:pPr>
            <a:r>
              <a:rPr lang="en-US" sz="4500" dirty="0">
                <a:solidFill>
                  <a:srgbClr val="1B4892"/>
                </a:solidFill>
                <a:latin typeface="+mn-lt"/>
              </a:rPr>
              <a:t>Set up long-term partnerships with INIAs (through FONTAGRO)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  <a:buFont typeface="Wingdings" panose="05000000000000000000" pitchFamily="2" charset="2"/>
              <a:buChar char="Ø"/>
            </a:pPr>
            <a:r>
              <a:rPr lang="en-US" sz="4500" dirty="0">
                <a:solidFill>
                  <a:srgbClr val="1B4892"/>
                </a:solidFill>
                <a:latin typeface="+mn-lt"/>
              </a:rPr>
              <a:t>Designate capable country focal points / analysts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  <a:buFont typeface="Wingdings" panose="05000000000000000000" pitchFamily="2" charset="2"/>
              <a:buChar char="Ø"/>
            </a:pPr>
            <a:r>
              <a:rPr lang="en-US" sz="4500" dirty="0">
                <a:solidFill>
                  <a:srgbClr val="1B4892"/>
                </a:solidFill>
                <a:latin typeface="+mn-lt"/>
              </a:rPr>
              <a:t>Update ASTI datasets for key agencies to the year 2020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  <a:buFont typeface="Wingdings" panose="05000000000000000000" pitchFamily="2" charset="2"/>
              <a:buChar char="Ø"/>
            </a:pPr>
            <a:r>
              <a:rPr lang="en-US" sz="4500" dirty="0">
                <a:solidFill>
                  <a:srgbClr val="1B4892"/>
                </a:solidFill>
                <a:latin typeface="+mn-lt"/>
              </a:rPr>
              <a:t>Training on the use of ASTI data for INIA performance assessment and investment priority setting (October 2021)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  <a:buFont typeface="Wingdings" panose="05000000000000000000" pitchFamily="2" charset="2"/>
              <a:buChar char="Ø"/>
            </a:pPr>
            <a:r>
              <a:rPr lang="en-US" sz="4500" dirty="0">
                <a:solidFill>
                  <a:srgbClr val="1B4892"/>
                </a:solidFill>
                <a:latin typeface="+mn-lt"/>
              </a:rPr>
              <a:t>Explore ways to embed ASTI evidence in national/regional agricultural policy and decision-making frameworks (with FONTAGRO)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  <a:buFont typeface="Wingdings" panose="05000000000000000000" pitchFamily="2" charset="2"/>
              <a:buChar char="Ø"/>
            </a:pPr>
            <a:endParaRPr lang="en-US" sz="3600" dirty="0">
              <a:solidFill>
                <a:srgbClr val="1B4892"/>
              </a:solidFill>
              <a:latin typeface="+mn-lt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224790"/>
              </a:buClr>
            </a:pPr>
            <a:br>
              <a:rPr lang="en-US" sz="2800" dirty="0">
                <a:solidFill>
                  <a:srgbClr val="1B4892"/>
                </a:solidFill>
              </a:rPr>
            </a:br>
            <a:endParaRPr lang="en-US" sz="2800" i="1" dirty="0">
              <a:solidFill>
                <a:srgbClr val="1B4892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124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888" y="-1356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B4892"/>
                </a:solidFill>
                <a:latin typeface="+mn-lt"/>
                <a:cs typeface="Calibri Light" panose="020F0302020204030204" pitchFamily="34" charset="0"/>
              </a:rPr>
              <a:t>ASTI’s Transition Process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7DBB5B-0A64-4C6D-AA92-AC26B8DFE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75EDDD-7906-4840-99F3-30544C2FD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855" y="1401766"/>
            <a:ext cx="5753100" cy="472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278690-D89B-4A34-A2CE-505A8E89F2FD}"/>
              </a:ext>
            </a:extLst>
          </p:cNvPr>
          <p:cNvSpPr txBox="1"/>
          <p:nvPr/>
        </p:nvSpPr>
        <p:spPr>
          <a:xfrm>
            <a:off x="1884987" y="1387426"/>
            <a:ext cx="22587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224790"/>
                </a:solidFill>
              </a:rPr>
              <a:t>Past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B28EAC-6F96-4478-B38F-783E1AA72E61}"/>
              </a:ext>
            </a:extLst>
          </p:cNvPr>
          <p:cNvSpPr txBox="1"/>
          <p:nvPr/>
        </p:nvSpPr>
        <p:spPr>
          <a:xfrm>
            <a:off x="1758729" y="5633723"/>
            <a:ext cx="22587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224790"/>
                </a:solidFill>
              </a:rPr>
              <a:t>Future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A99620B-B1AC-4726-952F-49F6045A8C5C}"/>
              </a:ext>
            </a:extLst>
          </p:cNvPr>
          <p:cNvSpPr/>
          <p:nvPr/>
        </p:nvSpPr>
        <p:spPr>
          <a:xfrm>
            <a:off x="2081028" y="1901787"/>
            <a:ext cx="350196" cy="3622298"/>
          </a:xfrm>
          <a:prstGeom prst="downArrow">
            <a:avLst/>
          </a:prstGeom>
          <a:solidFill>
            <a:srgbClr val="00A3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24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A593E-0F0A-4453-BF1B-88A48AF8E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3600" b="1" spc="-150" dirty="0">
                <a:solidFill>
                  <a:srgbClr val="1B4892"/>
                </a:solidFill>
                <a:latin typeface="+mn-lt"/>
                <a:cs typeface="Calibri Light" panose="020F0302020204030204" pitchFamily="34" charset="0"/>
              </a:rPr>
              <a:t>ASTI-PLUS: Recolección de datos + Análisis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9F97AF-66A3-4EEB-95CF-97D7D1461B5E}"/>
              </a:ext>
            </a:extLst>
          </p:cNvPr>
          <p:cNvSpPr/>
          <p:nvPr/>
        </p:nvSpPr>
        <p:spPr>
          <a:xfrm>
            <a:off x="4511848" y="4159714"/>
            <a:ext cx="1687633" cy="16174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Ejecución de Nuevo Plan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1674C6-4124-4E68-BC4D-DEBFEC78391F}"/>
              </a:ext>
            </a:extLst>
          </p:cNvPr>
          <p:cNvSpPr/>
          <p:nvPr/>
        </p:nvSpPr>
        <p:spPr>
          <a:xfrm>
            <a:off x="794084" y="1129047"/>
            <a:ext cx="1812759" cy="27013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DATOS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600" dirty="0"/>
              <a:t>Inversión y costos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600" dirty="0"/>
              <a:t>Investigadores y capital humano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600" dirty="0"/>
              <a:t>Fuentes de financiamiento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600" dirty="0"/>
              <a:t>Productos de la investigación</a:t>
            </a:r>
          </a:p>
          <a:p>
            <a:endParaRPr lang="es-UY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9CBF0D-4B59-4FB6-BD0E-CFB40EC71AF9}"/>
              </a:ext>
            </a:extLst>
          </p:cNvPr>
          <p:cNvSpPr/>
          <p:nvPr/>
        </p:nvSpPr>
        <p:spPr>
          <a:xfrm>
            <a:off x="3270183" y="1714010"/>
            <a:ext cx="1710087" cy="1410942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>
                <a:solidFill>
                  <a:schemeClr val="bg1"/>
                </a:solidFill>
              </a:rPr>
              <a:t>Indicadores y Métodos para el Análisis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7E0241-3B2B-483F-8958-20D1484D37E7}"/>
              </a:ext>
            </a:extLst>
          </p:cNvPr>
          <p:cNvSpPr/>
          <p:nvPr/>
        </p:nvSpPr>
        <p:spPr>
          <a:xfrm>
            <a:off x="7762603" y="4159715"/>
            <a:ext cx="1710087" cy="16174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b="1" dirty="0">
                <a:solidFill>
                  <a:schemeClr val="tx2">
                    <a:lumMod val="75000"/>
                  </a:schemeClr>
                </a:solidFill>
              </a:rPr>
              <a:t>Análisis a Futuro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>
                <a:solidFill>
                  <a:schemeClr val="tx2">
                    <a:lumMod val="75000"/>
                  </a:schemeClr>
                </a:solidFill>
              </a:rPr>
              <a:t>Prioridades de Inversión y Asignación de Recursos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C45E3D-90EA-4267-A686-7F4AF7FC8E90}"/>
              </a:ext>
            </a:extLst>
          </p:cNvPr>
          <p:cNvSpPr/>
          <p:nvPr/>
        </p:nvSpPr>
        <p:spPr>
          <a:xfrm>
            <a:off x="5641520" y="1714010"/>
            <a:ext cx="1459834" cy="14109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Análisis Performance Reciente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D1D9B7-724F-4330-9EA2-9472BCCEFD33}"/>
              </a:ext>
            </a:extLst>
          </p:cNvPr>
          <p:cNvSpPr/>
          <p:nvPr/>
        </p:nvSpPr>
        <p:spPr>
          <a:xfrm>
            <a:off x="7762604" y="1774264"/>
            <a:ext cx="1710087" cy="14109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>
                <a:solidFill>
                  <a:schemeClr val="bg1"/>
                </a:solidFill>
              </a:rPr>
              <a:t>Identificación de Fortalezas y Debilidades del Sistema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C7A1DEBA-2C26-4B15-90AC-142BAACDDD14}"/>
              </a:ext>
            </a:extLst>
          </p:cNvPr>
          <p:cNvCxnSpPr>
            <a:stCxn id="5" idx="1"/>
            <a:endCxn id="6" idx="2"/>
          </p:cNvCxnSpPr>
          <p:nvPr/>
        </p:nvCxnSpPr>
        <p:spPr>
          <a:xfrm rot="10800000">
            <a:off x="1700464" y="3830423"/>
            <a:ext cx="2811384" cy="113803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A3805EE-DBCD-445A-96DC-A1FBBC63F2A8}"/>
              </a:ext>
            </a:extLst>
          </p:cNvPr>
          <p:cNvCxnSpPr>
            <a:stCxn id="6" idx="3"/>
          </p:cNvCxnSpPr>
          <p:nvPr/>
        </p:nvCxnSpPr>
        <p:spPr>
          <a:xfrm flipV="1">
            <a:off x="2606843" y="2479734"/>
            <a:ext cx="66334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BEA2EC0-C0C1-4433-87EE-FBCA5D76CE54}"/>
              </a:ext>
            </a:extLst>
          </p:cNvPr>
          <p:cNvCxnSpPr/>
          <p:nvPr/>
        </p:nvCxnSpPr>
        <p:spPr>
          <a:xfrm flipV="1">
            <a:off x="4980270" y="2479733"/>
            <a:ext cx="66334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D3126FF-A888-46A2-B822-883BE37818F7}"/>
              </a:ext>
            </a:extLst>
          </p:cNvPr>
          <p:cNvCxnSpPr/>
          <p:nvPr/>
        </p:nvCxnSpPr>
        <p:spPr>
          <a:xfrm flipV="1">
            <a:off x="7132316" y="2479732"/>
            <a:ext cx="66334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7F1345-3145-4F73-8FE7-6A56E20DF034}"/>
              </a:ext>
            </a:extLst>
          </p:cNvPr>
          <p:cNvCxnSpPr>
            <a:stCxn id="18" idx="2"/>
            <a:endCxn id="10" idx="0"/>
          </p:cNvCxnSpPr>
          <p:nvPr/>
        </p:nvCxnSpPr>
        <p:spPr>
          <a:xfrm flipH="1">
            <a:off x="8617647" y="3185206"/>
            <a:ext cx="1" cy="9745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3C5D37-C331-4BBC-9113-199BAE1B6476}"/>
              </a:ext>
            </a:extLst>
          </p:cNvPr>
          <p:cNvCxnSpPr>
            <a:stCxn id="10" idx="1"/>
            <a:endCxn id="5" idx="3"/>
          </p:cNvCxnSpPr>
          <p:nvPr/>
        </p:nvCxnSpPr>
        <p:spPr>
          <a:xfrm flipH="1" flipV="1">
            <a:off x="6199481" y="4968453"/>
            <a:ext cx="156312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CEBDA52-6F0B-47E7-90AF-F1BB0842E53C}"/>
              </a:ext>
            </a:extLst>
          </p:cNvPr>
          <p:cNvSpPr/>
          <p:nvPr/>
        </p:nvSpPr>
        <p:spPr>
          <a:xfrm>
            <a:off x="10064305" y="1778496"/>
            <a:ext cx="1710087" cy="141094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b="1" dirty="0">
                <a:solidFill>
                  <a:schemeClr val="tx2">
                    <a:lumMod val="75000"/>
                  </a:schemeClr>
                </a:solidFill>
              </a:rPr>
              <a:t>Contribución a objetivos de Política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908C668-57AC-41DB-8919-F6DC1553872D}"/>
              </a:ext>
            </a:extLst>
          </p:cNvPr>
          <p:cNvCxnSpPr>
            <a:stCxn id="18" idx="3"/>
            <a:endCxn id="30" idx="1"/>
          </p:cNvCxnSpPr>
          <p:nvPr/>
        </p:nvCxnSpPr>
        <p:spPr>
          <a:xfrm>
            <a:off x="9472691" y="2479735"/>
            <a:ext cx="591614" cy="423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4008FE9F-F782-4A33-B192-A68D29DCF261}"/>
              </a:ext>
            </a:extLst>
          </p:cNvPr>
          <p:cNvCxnSpPr>
            <a:stCxn id="30" idx="2"/>
            <a:endCxn id="10" idx="3"/>
          </p:cNvCxnSpPr>
          <p:nvPr/>
        </p:nvCxnSpPr>
        <p:spPr>
          <a:xfrm rot="5400000">
            <a:off x="9306512" y="3355617"/>
            <a:ext cx="1779016" cy="1446659"/>
          </a:xfrm>
          <a:prstGeom prst="bentConnector2">
            <a:avLst/>
          </a:prstGeom>
          <a:ln w="381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306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2E02E-5ED9-4E93-8699-E4848162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sz="4400" b="1" spc="-150" dirty="0">
                <a:solidFill>
                  <a:srgbClr val="1B4892"/>
                </a:solidFill>
                <a:latin typeface="+mn-lt"/>
                <a:cs typeface="Calibri Light" panose="020F0302020204030204" pitchFamily="34" charset="0"/>
              </a:rPr>
              <a:t>Eficiencia del Sistema de Investigación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76A54C-B16D-4EFA-88EC-E5C766F8521E}"/>
              </a:ext>
            </a:extLst>
          </p:cNvPr>
          <p:cNvGrpSpPr/>
          <p:nvPr/>
        </p:nvGrpSpPr>
        <p:grpSpPr>
          <a:xfrm>
            <a:off x="2658572" y="1636259"/>
            <a:ext cx="8294344" cy="4790124"/>
            <a:chOff x="198069" y="28733"/>
            <a:chExt cx="8601744" cy="52988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25C4714-1D36-482C-B58F-D08EA73ABE3A}"/>
                </a:ext>
              </a:extLst>
            </p:cNvPr>
            <p:cNvSpPr/>
            <p:nvPr/>
          </p:nvSpPr>
          <p:spPr>
            <a:xfrm>
              <a:off x="3302336" y="28733"/>
              <a:ext cx="2998470" cy="746125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Costo por producto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7E8FEF-17FB-4CA8-9C1F-CBE9933657E0}"/>
                </a:ext>
              </a:extLst>
            </p:cNvPr>
            <p:cNvSpPr/>
            <p:nvPr/>
          </p:nvSpPr>
          <p:spPr>
            <a:xfrm>
              <a:off x="571530" y="945187"/>
              <a:ext cx="2119630" cy="81709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Costo por investigador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36B182-0A9A-4D31-A51F-83058387CB44}"/>
                </a:ext>
              </a:extLst>
            </p:cNvPr>
            <p:cNvSpPr/>
            <p:nvPr/>
          </p:nvSpPr>
          <p:spPr>
            <a:xfrm>
              <a:off x="6853837" y="895784"/>
              <a:ext cx="1945976" cy="9708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Producto</a:t>
              </a:r>
              <a:r>
                <a:rPr lang="es-UY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por investigador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238E83-8CDD-461B-B172-08FFC4C26044}"/>
                </a:ext>
              </a:extLst>
            </p:cNvPr>
            <p:cNvSpPr/>
            <p:nvPr/>
          </p:nvSpPr>
          <p:spPr>
            <a:xfrm>
              <a:off x="270362" y="2031767"/>
              <a:ext cx="1652466" cy="9519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b="1" kern="1200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Intensidad</a:t>
              </a:r>
              <a:r>
                <a:rPr lang="en-US" sz="1400" b="1" kern="1200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 inversion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340433-EA46-4511-84F5-D236D3F92444}"/>
                </a:ext>
              </a:extLst>
            </p:cNvPr>
            <p:cNvSpPr/>
            <p:nvPr/>
          </p:nvSpPr>
          <p:spPr>
            <a:xfrm>
              <a:off x="204186" y="3086937"/>
              <a:ext cx="1744730" cy="101689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b="1" kern="1200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Fuentes de Financiamiento y Volatilidad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E96B7C-C68B-44F3-BEE8-2914305CE61D}"/>
                </a:ext>
              </a:extLst>
            </p:cNvPr>
            <p:cNvSpPr/>
            <p:nvPr/>
          </p:nvSpPr>
          <p:spPr>
            <a:xfrm>
              <a:off x="2816488" y="2562016"/>
              <a:ext cx="1279525" cy="97887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kern="1200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Capital Humano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2FDC82-D3DA-48E8-93B5-A2B00A556453}"/>
                </a:ext>
              </a:extLst>
            </p:cNvPr>
            <p:cNvSpPr/>
            <p:nvPr/>
          </p:nvSpPr>
          <p:spPr>
            <a:xfrm>
              <a:off x="4490659" y="2542644"/>
              <a:ext cx="1194435" cy="97088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b="1" kern="1200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Estructura de Costos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5E2BF0E-BD36-4367-AE2B-517314F645F5}"/>
                </a:ext>
              </a:extLst>
            </p:cNvPr>
            <p:cNvSpPr/>
            <p:nvPr/>
          </p:nvSpPr>
          <p:spPr>
            <a:xfrm>
              <a:off x="3404236" y="4153229"/>
              <a:ext cx="3145155" cy="1174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Economía, instituciones y factores estructurales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28600" marR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s-UY" sz="9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Ingreso, tamaño de la economía, importancia de la agricultura 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AA7E3CF-8639-4E92-A028-B9CBADE58F32}"/>
                </a:ext>
              </a:extLst>
            </p:cNvPr>
            <p:cNvSpPr/>
            <p:nvPr/>
          </p:nvSpPr>
          <p:spPr>
            <a:xfrm>
              <a:off x="198069" y="4482774"/>
              <a:ext cx="2118995" cy="75246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Restricción presupuestal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FFCC7A28-8836-413F-BFFA-CE702B59A4DF}"/>
                </a:ext>
              </a:extLst>
            </p:cNvPr>
            <p:cNvCxnSpPr>
              <a:cxnSpLocks/>
              <a:stCxn id="5" idx="0"/>
              <a:endCxn id="4" idx="1"/>
            </p:cNvCxnSpPr>
            <p:nvPr/>
          </p:nvCxnSpPr>
          <p:spPr>
            <a:xfrm rot="5400000" flipH="1" flipV="1">
              <a:off x="2195145" y="-162003"/>
              <a:ext cx="543391" cy="1670991"/>
            </a:xfrm>
            <a:prstGeom prst="bentConnector2">
              <a:avLst/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38D2B7D6-C755-4398-A229-71CEE47C831B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rot="16200000" flipV="1">
              <a:off x="6802455" y="-128586"/>
              <a:ext cx="522722" cy="1526019"/>
            </a:xfrm>
            <a:prstGeom prst="bentConnector2">
              <a:avLst/>
            </a:prstGeom>
            <a:ln w="3810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913FC3D-81AE-4F4B-A9BE-4CF3F2F355E7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4976814" y="3689153"/>
              <a:ext cx="0" cy="464076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AF4C467-B3F7-4C28-82F0-55E9A31CEB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7064" y="4701333"/>
              <a:ext cx="985272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6B96F5C-02F5-4CC9-8153-19C33EA538D6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5062568" y="2834052"/>
            <a:ext cx="4013915" cy="24855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1A118075-2210-4C2F-8B9F-B0882CB75EB4}"/>
              </a:ext>
            </a:extLst>
          </p:cNvPr>
          <p:cNvSpPr/>
          <p:nvPr/>
        </p:nvSpPr>
        <p:spPr>
          <a:xfrm>
            <a:off x="8113160" y="3853106"/>
            <a:ext cx="1151750" cy="8599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s-UY" sz="1400" b="1" kern="12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Escala</a:t>
            </a:r>
            <a:endParaRPr lang="es-U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6B85597-9B6C-40ED-8F58-1BDB188B11EF}"/>
              </a:ext>
            </a:extLst>
          </p:cNvPr>
          <p:cNvCxnSpPr>
            <a:cxnSpLocks/>
            <a:stCxn id="58" idx="0"/>
          </p:cNvCxnSpPr>
          <p:nvPr/>
        </p:nvCxnSpPr>
        <p:spPr>
          <a:xfrm flipV="1">
            <a:off x="7266539" y="2858907"/>
            <a:ext cx="0" cy="89286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632D29A7-12C1-4AB2-836E-0E4B3967EC1F}"/>
              </a:ext>
            </a:extLst>
          </p:cNvPr>
          <p:cNvSpPr/>
          <p:nvPr/>
        </p:nvSpPr>
        <p:spPr>
          <a:xfrm>
            <a:off x="4790473" y="3751775"/>
            <a:ext cx="4952132" cy="1245558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55452D7-81DA-4FB9-841B-7D141FE18687}"/>
              </a:ext>
            </a:extLst>
          </p:cNvPr>
          <p:cNvSpPr/>
          <p:nvPr/>
        </p:nvSpPr>
        <p:spPr>
          <a:xfrm>
            <a:off x="2525840" y="3339984"/>
            <a:ext cx="1884091" cy="2121748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7A0B331F-6C9E-463D-9FA6-3844CB6CF179}"/>
              </a:ext>
            </a:extLst>
          </p:cNvPr>
          <p:cNvCxnSpPr>
            <a:stCxn id="12" idx="1"/>
            <a:endCxn id="62" idx="1"/>
          </p:cNvCxnSpPr>
          <p:nvPr/>
        </p:nvCxnSpPr>
        <p:spPr>
          <a:xfrm rot="10800000">
            <a:off x="2525840" y="4400858"/>
            <a:ext cx="132732" cy="1601940"/>
          </a:xfrm>
          <a:prstGeom prst="bentConnector3">
            <a:avLst>
              <a:gd name="adj1" fmla="val 272227"/>
            </a:avLst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F0EF267-AB6D-46D9-9206-E648013D4AF1}"/>
              </a:ext>
            </a:extLst>
          </p:cNvPr>
          <p:cNvCxnSpPr>
            <a:cxnSpLocks/>
            <a:stCxn id="62" idx="3"/>
            <a:endCxn id="58" idx="1"/>
          </p:cNvCxnSpPr>
          <p:nvPr/>
        </p:nvCxnSpPr>
        <p:spPr>
          <a:xfrm flipV="1">
            <a:off x="4409931" y="4374554"/>
            <a:ext cx="380542" cy="2630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994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2E02E-5ED9-4E93-8699-E4848162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UY" sz="4400" b="1" spc="-150" dirty="0">
                <a:solidFill>
                  <a:srgbClr val="1B4892"/>
                </a:solidFill>
                <a:latin typeface="+mn-lt"/>
                <a:cs typeface="Calibri Light" panose="020F0302020204030204" pitchFamily="34" charset="0"/>
              </a:rPr>
              <a:t>Ejemplo de análisis de eficiencia usando datos de ASTI</a:t>
            </a:r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0FF17C9-7E1A-4B3D-8758-6E5DAF179897}"/>
              </a:ext>
            </a:extLst>
          </p:cNvPr>
          <p:cNvGrpSpPr/>
          <p:nvPr/>
        </p:nvGrpSpPr>
        <p:grpSpPr>
          <a:xfrm>
            <a:off x="1337002" y="1341094"/>
            <a:ext cx="9298159" cy="5101271"/>
            <a:chOff x="1458502" y="1605803"/>
            <a:chExt cx="9298159" cy="510127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25C4714-1D36-482C-B58F-D08EA73ABE3A}"/>
                </a:ext>
              </a:extLst>
            </p:cNvPr>
            <p:cNvSpPr/>
            <p:nvPr/>
          </p:nvSpPr>
          <p:spPr>
            <a:xfrm>
              <a:off x="5455647" y="1605803"/>
              <a:ext cx="2891314" cy="660854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Costo por producto</a:t>
              </a: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GHA=7.0              KEN=2.3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7E8FEF-17FB-4CA8-9C1F-CBE9933657E0}"/>
                </a:ext>
              </a:extLst>
            </p:cNvPr>
            <p:cNvSpPr/>
            <p:nvPr/>
          </p:nvSpPr>
          <p:spPr>
            <a:xfrm>
              <a:off x="2822432" y="2417519"/>
              <a:ext cx="2043881" cy="72371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Costo por investigador</a:t>
              </a: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GHA=0.3  KEN=0.2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36B182-0A9A-4D31-A51F-83058387CB44}"/>
                </a:ext>
              </a:extLst>
            </p:cNvPr>
            <p:cNvSpPr/>
            <p:nvPr/>
          </p:nvSpPr>
          <p:spPr>
            <a:xfrm>
              <a:off x="8880228" y="2373762"/>
              <a:ext cx="1876433" cy="85993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Producto por investigador</a:t>
              </a: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GHA=4.1   KEN=9.2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238E83-8CDD-461B-B172-08FFC4C26044}"/>
                </a:ext>
              </a:extLst>
            </p:cNvPr>
            <p:cNvSpPr/>
            <p:nvPr/>
          </p:nvSpPr>
          <p:spPr>
            <a:xfrm>
              <a:off x="1480378" y="3632662"/>
              <a:ext cx="2289800" cy="139247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kern="1200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Intensidad</a:t>
              </a:r>
              <a:r>
                <a:rPr lang="en-US" sz="1400" kern="1200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 inversion</a:t>
              </a: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kern="1200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I&amp;D/</a:t>
              </a:r>
              <a:r>
                <a:rPr lang="en-US" sz="1400" kern="1200" dirty="0" err="1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AgVA</a:t>
              </a:r>
              <a:r>
                <a:rPr lang="en-US" sz="1400" kern="1200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(%)</a:t>
              </a: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kern="1200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GHA=0.62  KEN=0.94</a:t>
              </a: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340433-EA46-4511-84F5-D236D3F92444}"/>
                </a:ext>
              </a:extLst>
            </p:cNvPr>
            <p:cNvSpPr/>
            <p:nvPr/>
          </p:nvSpPr>
          <p:spPr>
            <a:xfrm>
              <a:off x="1458502" y="5089073"/>
              <a:ext cx="2289799" cy="16180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kern="1200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Fuentes de Financiamiento</a:t>
              </a:r>
              <a:r>
                <a:rPr lang="es-UY" sz="1400" b="1" kern="1200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b="1" dirty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Gobierno</a:t>
              </a: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b="1" dirty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GHA=75%  KEN=51%</a:t>
              </a: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Otras fuentes</a:t>
              </a: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GHA=4%  KEN=25%</a:t>
              </a: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s-UY" sz="1400" b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b="1" kern="1200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s-UY" sz="1400" b="1" kern="12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E96B7C-C68B-44F3-BEE8-2914305CE61D}"/>
                </a:ext>
              </a:extLst>
            </p:cNvPr>
            <p:cNvSpPr/>
            <p:nvPr/>
          </p:nvSpPr>
          <p:spPr>
            <a:xfrm>
              <a:off x="4987162" y="3849568"/>
              <a:ext cx="1233799" cy="140262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kern="1200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Capital Humano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(% PhD + MSc)</a:t>
              </a: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GHA=94% KEN=85%</a:t>
              </a:r>
              <a:endPara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2FDC82-D3DA-48E8-93B5-A2B00A556453}"/>
                </a:ext>
              </a:extLst>
            </p:cNvPr>
            <p:cNvSpPr/>
            <p:nvPr/>
          </p:nvSpPr>
          <p:spPr>
            <a:xfrm>
              <a:off x="6364337" y="3832409"/>
              <a:ext cx="1682378" cy="264320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kern="1200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Estructura de Costos</a:t>
              </a: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dirty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1000$/investigador</a:t>
              </a: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Capital</a:t>
              </a: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GHA=5   KEN=17</a:t>
              </a: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Salario</a:t>
              </a: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GHA=211  KEN=110</a:t>
              </a: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Costos operativos</a:t>
              </a: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Y" sz="14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GHA=67  KEN=85</a:t>
              </a:r>
              <a:endPara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FFCC7A28-8836-413F-BFFA-CE702B59A4DF}"/>
                </a:ext>
              </a:extLst>
            </p:cNvPr>
            <p:cNvCxnSpPr>
              <a:cxnSpLocks/>
              <a:stCxn id="5" idx="0"/>
              <a:endCxn id="4" idx="1"/>
            </p:cNvCxnSpPr>
            <p:nvPr/>
          </p:nvCxnSpPr>
          <p:spPr>
            <a:xfrm rot="5400000" flipH="1" flipV="1">
              <a:off x="4409365" y="1371238"/>
              <a:ext cx="481289" cy="1611275"/>
            </a:xfrm>
            <a:prstGeom prst="bentConnector2">
              <a:avLst/>
            </a:prstGeom>
            <a:ln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38D2B7D6-C755-4398-A229-71CEE47C831B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rot="16200000" flipV="1">
              <a:off x="8851212" y="1406530"/>
              <a:ext cx="462982" cy="1471484"/>
            </a:xfrm>
            <a:prstGeom prst="bentConnector2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6B96F5C-02F5-4CC9-8153-19C33EA538D6}"/>
              </a:ext>
            </a:extLst>
          </p:cNvPr>
          <p:cNvCxnSpPr>
            <a:cxnSpLocks/>
          </p:cNvCxnSpPr>
          <p:nvPr/>
        </p:nvCxnSpPr>
        <p:spPr>
          <a:xfrm>
            <a:off x="4744813" y="2521861"/>
            <a:ext cx="4013916" cy="24352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1A118075-2210-4C2F-8B9F-B0882CB75EB4}"/>
              </a:ext>
            </a:extLst>
          </p:cNvPr>
          <p:cNvSpPr/>
          <p:nvPr/>
        </p:nvSpPr>
        <p:spPr>
          <a:xfrm>
            <a:off x="8385328" y="3584859"/>
            <a:ext cx="1151750" cy="15292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s-UY" sz="1400" kern="12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Escala</a:t>
            </a:r>
          </a:p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s-UY" sz="14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Mill. $ I&amp;D</a:t>
            </a:r>
          </a:p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s-UY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GHA=170  KEN=245</a:t>
            </a:r>
            <a:endParaRPr lang="es-UY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0D2FDB1-6155-4DC5-88DB-2C194DCFF0CE}"/>
              </a:ext>
            </a:extLst>
          </p:cNvPr>
          <p:cNvCxnSpPr>
            <a:cxnSpLocks/>
            <a:endCxn id="71" idx="1"/>
          </p:cNvCxnSpPr>
          <p:nvPr/>
        </p:nvCxnSpPr>
        <p:spPr>
          <a:xfrm>
            <a:off x="3856032" y="4932152"/>
            <a:ext cx="888781" cy="16434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C0B31B7D-8CBE-46D0-89D3-D19FEEFC21DA}"/>
              </a:ext>
            </a:extLst>
          </p:cNvPr>
          <p:cNvSpPr/>
          <p:nvPr/>
        </p:nvSpPr>
        <p:spPr>
          <a:xfrm>
            <a:off x="1172095" y="3075709"/>
            <a:ext cx="2714004" cy="3524596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3C6E001-9CF1-419B-93A8-3A632EB3A04E}"/>
              </a:ext>
            </a:extLst>
          </p:cNvPr>
          <p:cNvSpPr/>
          <p:nvPr/>
        </p:nvSpPr>
        <p:spPr>
          <a:xfrm>
            <a:off x="4744813" y="3245571"/>
            <a:ext cx="4952132" cy="340603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3C0EC3B-FC8E-4748-B228-51AB29C866B2}"/>
              </a:ext>
            </a:extLst>
          </p:cNvPr>
          <p:cNvCxnSpPr>
            <a:stCxn id="71" idx="0"/>
          </p:cNvCxnSpPr>
          <p:nvPr/>
        </p:nvCxnSpPr>
        <p:spPr>
          <a:xfrm flipV="1">
            <a:off x="7220879" y="2546213"/>
            <a:ext cx="2881" cy="69935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455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A593E-0F0A-4453-BF1B-88A48AF8E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3600" b="1" spc="-150" dirty="0">
                <a:solidFill>
                  <a:srgbClr val="1B4892"/>
                </a:solidFill>
                <a:latin typeface="+mn-lt"/>
                <a:cs typeface="Calibri Light" panose="020F0302020204030204" pitchFamily="34" charset="0"/>
              </a:rPr>
              <a:t>Impacto de la Investigación Agropecuaria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F7F529-B2FD-4EF7-99EA-A8D7FE20B090}"/>
              </a:ext>
            </a:extLst>
          </p:cNvPr>
          <p:cNvGrpSpPr/>
          <p:nvPr/>
        </p:nvGrpSpPr>
        <p:grpSpPr>
          <a:xfrm>
            <a:off x="719327" y="1294119"/>
            <a:ext cx="10766654" cy="4919879"/>
            <a:chOff x="838200" y="1868601"/>
            <a:chExt cx="10766654" cy="49198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7697F6-1600-43D0-8CC8-27EA2DF2EE29}"/>
                </a:ext>
              </a:extLst>
            </p:cNvPr>
            <p:cNvSpPr/>
            <p:nvPr/>
          </p:nvSpPr>
          <p:spPr>
            <a:xfrm>
              <a:off x="838200" y="3195399"/>
              <a:ext cx="1376412" cy="972151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UY" dirty="0"/>
                <a:t>I&amp;D Inversión Publica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9F97AF-66A3-4EEB-95CF-97D7D1461B5E}"/>
                </a:ext>
              </a:extLst>
            </p:cNvPr>
            <p:cNvSpPr/>
            <p:nvPr/>
          </p:nvSpPr>
          <p:spPr>
            <a:xfrm>
              <a:off x="838200" y="4552751"/>
              <a:ext cx="1376412" cy="972151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UY" dirty="0"/>
                <a:t>I&amp;D Inversión Privada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1674C6-4124-4E68-BC4D-DEBFEC78391F}"/>
                </a:ext>
              </a:extLst>
            </p:cNvPr>
            <p:cNvSpPr/>
            <p:nvPr/>
          </p:nvSpPr>
          <p:spPr>
            <a:xfrm>
              <a:off x="838200" y="1868601"/>
              <a:ext cx="1376412" cy="972151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UY" dirty="0"/>
                <a:t>NO-I&amp;D</a:t>
              </a:r>
            </a:p>
            <a:p>
              <a:pPr algn="ctr"/>
              <a:r>
                <a:rPr lang="es-UY" dirty="0"/>
                <a:t>Inversión en Innovación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9CBF0D-4B59-4FB6-BD0E-CFB40EC71AF9}"/>
                </a:ext>
              </a:extLst>
            </p:cNvPr>
            <p:cNvSpPr/>
            <p:nvPr/>
          </p:nvSpPr>
          <p:spPr>
            <a:xfrm>
              <a:off x="4577683" y="2966872"/>
              <a:ext cx="1710087" cy="14109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UY" b="1" dirty="0">
                  <a:solidFill>
                    <a:schemeClr val="bg1"/>
                  </a:solidFill>
                </a:rPr>
                <a:t>Servicios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UY" sz="1200" dirty="0">
                  <a:solidFill>
                    <a:schemeClr val="bg1"/>
                  </a:solidFill>
                </a:rPr>
                <a:t>Extensión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UY" sz="1200" dirty="0">
                  <a:solidFill>
                    <a:schemeClr val="bg1"/>
                  </a:solidFill>
                </a:rPr>
                <a:t>Financieros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UY" sz="1200" dirty="0">
                  <a:solidFill>
                    <a:schemeClr val="bg1"/>
                  </a:solidFill>
                </a:rPr>
                <a:t>Transporte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UY" sz="1200" dirty="0">
                  <a:solidFill>
                    <a:schemeClr val="bg1"/>
                  </a:solidFill>
                </a:rPr>
                <a:t>A la producción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A4FE1E-2535-4E86-9DA4-9087C744656A}"/>
                </a:ext>
              </a:extLst>
            </p:cNvPr>
            <p:cNvSpPr/>
            <p:nvPr/>
          </p:nvSpPr>
          <p:spPr>
            <a:xfrm>
              <a:off x="2687856" y="3195398"/>
              <a:ext cx="1376412" cy="972151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UY" b="1" dirty="0"/>
                <a:t>Nuevas Tecnologías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7E0241-3B2B-483F-8958-20D1484D37E7}"/>
                </a:ext>
              </a:extLst>
            </p:cNvPr>
            <p:cNvSpPr/>
            <p:nvPr/>
          </p:nvSpPr>
          <p:spPr>
            <a:xfrm>
              <a:off x="6769767" y="2556580"/>
              <a:ext cx="2135205" cy="2217169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UY" dirty="0"/>
                <a:t>RESULTADOS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UY" sz="1400" dirty="0"/>
                <a:t>Productividad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UY" sz="1400" dirty="0"/>
                <a:t>Costos de producción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UY" sz="1400" dirty="0"/>
                <a:t>Precios de productos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UY" sz="1400" dirty="0"/>
                <a:t>Acceso a mercados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UY" sz="1400" dirty="0"/>
                <a:t>Valor agregado a la producción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UY" sz="1400" dirty="0"/>
                <a:t>Integración de productores a cadenas de valor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B5CB98-1EF9-4AB6-8DD7-3D4A5199D6C8}"/>
                </a:ext>
              </a:extLst>
            </p:cNvPr>
            <p:cNvSpPr/>
            <p:nvPr/>
          </p:nvSpPr>
          <p:spPr>
            <a:xfrm>
              <a:off x="9427141" y="2321656"/>
              <a:ext cx="2027720" cy="270137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/>
              <a:r>
                <a:rPr lang="es-UY" b="1" dirty="0">
                  <a:solidFill>
                    <a:schemeClr val="accent2">
                      <a:lumMod val="50000"/>
                    </a:schemeClr>
                  </a:solidFill>
                </a:rPr>
                <a:t>CONTRIBUCION A OBJETIVOS DE POLITICAS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UY" sz="1400" dirty="0">
                  <a:solidFill>
                    <a:schemeClr val="accent2">
                      <a:lumMod val="50000"/>
                    </a:schemeClr>
                  </a:solidFill>
                </a:rPr>
                <a:t>Reducción de pobreza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UY" sz="1400" dirty="0">
                  <a:solidFill>
                    <a:schemeClr val="accent2">
                      <a:lumMod val="50000"/>
                    </a:schemeClr>
                  </a:solidFill>
                </a:rPr>
                <a:t>Seguridad alimentaria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UY" sz="1400" dirty="0">
                  <a:solidFill>
                    <a:schemeClr val="accent2">
                      <a:lumMod val="50000"/>
                    </a:schemeClr>
                  </a:solidFill>
                </a:rPr>
                <a:t>Adaptación a cambio climático y resiliencia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UY" sz="1400" dirty="0">
                  <a:solidFill>
                    <a:schemeClr val="accent2">
                      <a:lumMod val="50000"/>
                    </a:schemeClr>
                  </a:solidFill>
                </a:rPr>
                <a:t>Aumento de exportaciones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UY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UY" sz="1400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8B8670E-2A11-442F-8E11-A630AF8CBEAE}"/>
                </a:ext>
              </a:extLst>
            </p:cNvPr>
            <p:cNvCxnSpPr>
              <a:cxnSpLocks/>
              <a:stCxn id="4" idx="3"/>
              <a:endCxn id="9" idx="1"/>
            </p:cNvCxnSpPr>
            <p:nvPr/>
          </p:nvCxnSpPr>
          <p:spPr>
            <a:xfrm flipV="1">
              <a:off x="2214612" y="3681474"/>
              <a:ext cx="473244" cy="1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9E546242-0C68-48DA-8339-7F455F66802A}"/>
                </a:ext>
              </a:extLst>
            </p:cNvPr>
            <p:cNvCxnSpPr>
              <a:stCxn id="6" idx="3"/>
              <a:endCxn id="5" idx="3"/>
            </p:cNvCxnSpPr>
            <p:nvPr/>
          </p:nvCxnSpPr>
          <p:spPr>
            <a:xfrm>
              <a:off x="2214612" y="2354677"/>
              <a:ext cx="12700" cy="2684150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421F3E1-62BE-433A-9AD2-D23B6F8DCB0E}"/>
                </a:ext>
              </a:extLst>
            </p:cNvPr>
            <p:cNvCxnSpPr>
              <a:cxnSpLocks/>
              <a:stCxn id="9" idx="3"/>
              <a:endCxn id="7" idx="1"/>
            </p:cNvCxnSpPr>
            <p:nvPr/>
          </p:nvCxnSpPr>
          <p:spPr>
            <a:xfrm flipV="1">
              <a:off x="4064268" y="3672343"/>
              <a:ext cx="513415" cy="9131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FA56CEC-81D2-44DB-B328-D999647CACAA}"/>
                </a:ext>
              </a:extLst>
            </p:cNvPr>
            <p:cNvCxnSpPr/>
            <p:nvPr/>
          </p:nvCxnSpPr>
          <p:spPr>
            <a:xfrm flipV="1">
              <a:off x="6296523" y="3696752"/>
              <a:ext cx="473244" cy="2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DA00C76-FF0B-4786-9C60-3C92A0379A2D}"/>
                </a:ext>
              </a:extLst>
            </p:cNvPr>
            <p:cNvCxnSpPr/>
            <p:nvPr/>
          </p:nvCxnSpPr>
          <p:spPr>
            <a:xfrm flipV="1">
              <a:off x="8890662" y="3705426"/>
              <a:ext cx="473244" cy="2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347D258-BBB9-42C7-98B1-7E121E3036BA}"/>
                </a:ext>
              </a:extLst>
            </p:cNvPr>
            <p:cNvSpPr/>
            <p:nvPr/>
          </p:nvSpPr>
          <p:spPr>
            <a:xfrm>
              <a:off x="988193" y="5996854"/>
              <a:ext cx="10616660" cy="79162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UY" b="1" dirty="0">
                  <a:solidFill>
                    <a:schemeClr val="accent6">
                      <a:lumMod val="50000"/>
                    </a:schemeClr>
                  </a:solidFill>
                </a:rPr>
                <a:t>Contexto y Variables Estructurales</a:t>
              </a:r>
              <a:r>
                <a:rPr lang="es-UY" dirty="0">
                  <a:solidFill>
                    <a:schemeClr val="accent6">
                      <a:lumMod val="50000"/>
                    </a:schemeClr>
                  </a:solidFill>
                </a:rPr>
                <a:t>: </a:t>
              </a:r>
            </a:p>
            <a:p>
              <a:pPr algn="ctr"/>
              <a:r>
                <a:rPr lang="es-UY" sz="1600" dirty="0">
                  <a:solidFill>
                    <a:schemeClr val="accent6">
                      <a:lumMod val="50000"/>
                    </a:schemeClr>
                  </a:solidFill>
                </a:rPr>
                <a:t>a) Calidad y abundancia de recursos naturales; b) Infraestructura; c) Desarrollo del sistema financiero; d) Políticas macroeconómicas; e) Calidad de instituciones políticas, etc.</a:t>
              </a:r>
            </a:p>
          </p:txBody>
        </p:sp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7F87F7C4-9610-4F33-A3BF-E4210F347939}"/>
                </a:ext>
              </a:extLst>
            </p:cNvPr>
            <p:cNvSpPr/>
            <p:nvPr/>
          </p:nvSpPr>
          <p:spPr>
            <a:xfrm rot="16200000" flipH="1">
              <a:off x="5962072" y="571216"/>
              <a:ext cx="668903" cy="10616660"/>
            </a:xfrm>
            <a:prstGeom prst="leftBrac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</p:spTree>
    <p:extLst>
      <p:ext uri="{BB962C8B-B14F-4D97-AF65-F5344CB8AC3E}">
        <p14:creationId xmlns:p14="http://schemas.microsoft.com/office/powerpoint/2010/main" val="241436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6F37-70BD-4EFC-B831-D4E87819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sz="4400" b="1" spc="-150" dirty="0">
                <a:solidFill>
                  <a:srgbClr val="1B4892"/>
                </a:solidFill>
                <a:latin typeface="+mn-lt"/>
                <a:cs typeface="Calibri Light" panose="020F0302020204030204" pitchFamily="34" charset="0"/>
              </a:rPr>
              <a:t>Ejemplo de retornos a la inversión (I&amp;D) por actividad (Ghana, datos históricos).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1CDEEF0-DA72-4A76-9EEC-3F412B9DF918}"/>
              </a:ext>
            </a:extLst>
          </p:cNvPr>
          <p:cNvGraphicFramePr>
            <a:graphicFrameLocks/>
          </p:cNvGraphicFramePr>
          <p:nvPr/>
        </p:nvGraphicFramePr>
        <p:xfrm>
          <a:off x="351750" y="1645920"/>
          <a:ext cx="5336371" cy="3387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33E96B4-CFD8-42EF-BF89-9E5D89214861}"/>
              </a:ext>
            </a:extLst>
          </p:cNvPr>
          <p:cNvGraphicFramePr>
            <a:graphicFrameLocks/>
          </p:cNvGraphicFramePr>
          <p:nvPr/>
        </p:nvGraphicFramePr>
        <p:xfrm>
          <a:off x="5902435" y="1637609"/>
          <a:ext cx="6059190" cy="331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670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5709C66-E4D5-44F6-BE18-B345C89CC02F}"/>
              </a:ext>
            </a:extLst>
          </p:cNvPr>
          <p:cNvSpPr txBox="1"/>
          <p:nvPr/>
        </p:nvSpPr>
        <p:spPr>
          <a:xfrm>
            <a:off x="2771889" y="2081384"/>
            <a:ext cx="5432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24790"/>
                </a:solidFill>
              </a:rPr>
              <a:t>How much does Colombia invest in agricultural research?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A21CE0-C281-49A2-9AA3-52F6ECBF8CF1}"/>
              </a:ext>
            </a:extLst>
          </p:cNvPr>
          <p:cNvSpPr txBox="1"/>
          <p:nvPr/>
        </p:nvSpPr>
        <p:spPr>
          <a:xfrm>
            <a:off x="1662057" y="1465517"/>
            <a:ext cx="543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8A5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Peru have sufficient maize breeders?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133304-FA85-42F1-A35B-6789CFFB1F68}"/>
              </a:ext>
            </a:extLst>
          </p:cNvPr>
          <p:cNvSpPr txBox="1"/>
          <p:nvPr/>
        </p:nvSpPr>
        <p:spPr>
          <a:xfrm>
            <a:off x="6133650" y="4220565"/>
            <a:ext cx="390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/>
                </a:solidFill>
              </a:rPr>
              <a:t>How many researchers in Chile will be retiring in the next five years?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E86A63-29DE-4D0A-BC7E-D8981E6898C6}"/>
              </a:ext>
            </a:extLst>
          </p:cNvPr>
          <p:cNvSpPr txBox="1"/>
          <p:nvPr/>
        </p:nvSpPr>
        <p:spPr>
          <a:xfrm>
            <a:off x="3960608" y="103022"/>
            <a:ext cx="6707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Open Sans"/>
              </a:rPr>
              <a:t>What are the long-term consequences of underinvestment in agricultural research?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9FE623-1BA3-4EE0-A875-EC98D029F8AC}"/>
              </a:ext>
            </a:extLst>
          </p:cNvPr>
          <p:cNvSpPr txBox="1"/>
          <p:nvPr/>
        </p:nvSpPr>
        <p:spPr>
          <a:xfrm>
            <a:off x="2320065" y="5547131"/>
            <a:ext cx="8100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do we need to invest in research today to ensure future productivity growth?</a:t>
            </a:r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31D8E928-1266-45B8-A6D1-340F12CB8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3403219"/>
            <a:ext cx="3188970" cy="212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2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6F37-70BD-4EFC-B831-D4E87819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sz="4400" b="1" spc="-150" dirty="0">
                <a:solidFill>
                  <a:srgbClr val="1B4892"/>
                </a:solidFill>
                <a:latin typeface="+mn-lt"/>
                <a:cs typeface="Calibri Light" panose="020F0302020204030204" pitchFamily="34" charset="0"/>
              </a:rPr>
              <a:t>Ejemplo de retornos a la inversión (I&amp;D) por actividad (Ghana, datos históricos).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1CDEEF0-DA72-4A76-9EEC-3F412B9DF918}"/>
              </a:ext>
            </a:extLst>
          </p:cNvPr>
          <p:cNvGraphicFramePr>
            <a:graphicFrameLocks/>
          </p:cNvGraphicFramePr>
          <p:nvPr/>
        </p:nvGraphicFramePr>
        <p:xfrm>
          <a:off x="251997" y="1288474"/>
          <a:ext cx="4993771" cy="281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DA3D700-ECBB-4731-A3B9-69845343D8D5}"/>
              </a:ext>
            </a:extLst>
          </p:cNvPr>
          <p:cNvGraphicFramePr>
            <a:graphicFrameLocks/>
          </p:cNvGraphicFramePr>
          <p:nvPr/>
        </p:nvGraphicFramePr>
        <p:xfrm>
          <a:off x="673768" y="4101273"/>
          <a:ext cx="4572000" cy="2605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400AC57-BD64-46A4-9EC6-C0EBC5155585}"/>
              </a:ext>
            </a:extLst>
          </p:cNvPr>
          <p:cNvGraphicFramePr>
            <a:graphicFrameLocks/>
          </p:cNvGraphicFramePr>
          <p:nvPr/>
        </p:nvGraphicFramePr>
        <p:xfrm>
          <a:off x="6616050" y="269487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1382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94206-3AFC-4931-9959-D0B3DFE40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62000"/>
          </a:xfrm>
        </p:spPr>
        <p:txBody>
          <a:bodyPr>
            <a:normAutofit/>
          </a:bodyPr>
          <a:lstStyle/>
          <a:p>
            <a:r>
              <a:rPr lang="es-UY" sz="3200" b="1" spc="-150" dirty="0">
                <a:solidFill>
                  <a:srgbClr val="1B4892"/>
                </a:solidFill>
                <a:latin typeface="+mn-lt"/>
                <a:cs typeface="Calibri Light" panose="020F0302020204030204" pitchFamily="34" charset="0"/>
              </a:rPr>
              <a:t>Análisis de la información y actividades propuestas 2021-2022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11D31-7F2F-42D1-B497-D3E752F49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96" y="914399"/>
            <a:ext cx="10972800" cy="558615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UY" dirty="0">
                <a:solidFill>
                  <a:schemeClr val="tx2">
                    <a:lumMod val="75000"/>
                  </a:schemeClr>
                </a:solidFill>
              </a:rPr>
              <a:t>Los datos recolectados en 2021 serán utilizados para el análisis de la eficiencia de los sistemas de investigación en AL</a:t>
            </a: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es-UY" sz="2200" dirty="0">
                <a:solidFill>
                  <a:schemeClr val="tx2">
                    <a:lumMod val="75000"/>
                  </a:schemeClr>
                </a:solidFill>
              </a:rPr>
              <a:t>Además de los datos sobre costos y financiamiento de la investigación, se pondrá especial énfasis en la recolección de “productos” de la investigación</a:t>
            </a: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es-UY" sz="2200" dirty="0">
                <a:solidFill>
                  <a:schemeClr val="tx2">
                    <a:lumMod val="75000"/>
                  </a:schemeClr>
                </a:solidFill>
              </a:rPr>
              <a:t>Este análisis dará un panorama actualizado de la situación de la investigación en la región, los recursos asignados a la investigación, la eficiencia en el uso de estos recursos</a:t>
            </a:r>
          </a:p>
          <a:p>
            <a:pPr marL="514350" indent="-514350">
              <a:buFont typeface="+mj-lt"/>
              <a:buAutoNum type="arabicPeriod"/>
            </a:pPr>
            <a:r>
              <a:rPr lang="es-UY" dirty="0">
                <a:solidFill>
                  <a:schemeClr val="tx2">
                    <a:lumMod val="75000"/>
                  </a:schemeClr>
                </a:solidFill>
              </a:rPr>
              <a:t>Los datos serán además un insumo importante para el análisis de prioridades de </a:t>
            </a:r>
            <a:r>
              <a:rPr lang="es-UY" sz="2400" dirty="0">
                <a:solidFill>
                  <a:schemeClr val="tx2">
                    <a:lumMod val="75000"/>
                  </a:schemeClr>
                </a:solidFill>
              </a:rPr>
              <a:t>inversión</a:t>
            </a:r>
            <a:r>
              <a:rPr lang="es-UY" dirty="0">
                <a:solidFill>
                  <a:schemeClr val="tx2">
                    <a:lumMod val="75000"/>
                  </a:schemeClr>
                </a:solidFill>
              </a:rPr>
              <a:t> a futuro. Trabajando con colaboradores en cada uno de los países se determinarán:</a:t>
            </a: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es-UY" sz="2200" dirty="0">
                <a:solidFill>
                  <a:schemeClr val="tx2">
                    <a:lumMod val="75000"/>
                  </a:schemeClr>
                </a:solidFill>
              </a:rPr>
              <a:t>Los objetivos de política en cada país</a:t>
            </a: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es-UY" sz="2200" dirty="0">
                <a:solidFill>
                  <a:schemeClr val="tx2">
                    <a:lumMod val="75000"/>
                  </a:schemeClr>
                </a:solidFill>
              </a:rPr>
              <a:t>Los beneficios esperados de la investigación por cultivo (aumento de rendimientos, reducción de costos, </a:t>
            </a:r>
            <a:r>
              <a:rPr lang="es-UY" sz="2200" dirty="0" err="1">
                <a:solidFill>
                  <a:schemeClr val="tx2">
                    <a:lumMod val="75000"/>
                  </a:schemeClr>
                </a:solidFill>
              </a:rPr>
              <a:t>etc</a:t>
            </a:r>
            <a:r>
              <a:rPr lang="es-UY" sz="22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es-UY" sz="2200" dirty="0">
                <a:solidFill>
                  <a:schemeClr val="tx2">
                    <a:lumMod val="75000"/>
                  </a:schemeClr>
                </a:solidFill>
              </a:rPr>
              <a:t>Porcentajes esperado de adopción de las tecnologías a desarrollar y principales factores que pueden afectar la adopción</a:t>
            </a: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es-UY" sz="2200" dirty="0">
                <a:solidFill>
                  <a:schemeClr val="tx2">
                    <a:lumMod val="75000"/>
                  </a:schemeClr>
                </a:solidFill>
              </a:rPr>
              <a:t>Impacto de las nuevas tecnologías: Contribución a los objetivos de política</a:t>
            </a:r>
          </a:p>
          <a:p>
            <a:pPr marL="457200" indent="-457200">
              <a:buFont typeface="+mj-lt"/>
              <a:buAutoNum type="arabicPeriod"/>
            </a:pPr>
            <a:r>
              <a:rPr lang="es-UY" sz="2300" dirty="0">
                <a:solidFill>
                  <a:schemeClr val="tx2">
                    <a:lumMod val="75000"/>
                  </a:schemeClr>
                </a:solidFill>
              </a:rPr>
              <a:t>Se pondrá a disposición de cada país, herramientas para el análisis de asignación de recursos a la investigación (indicadores y métodos para el análisis de eficiencia, análisis de beneficios y costos, determinación de beneficios a productores y consumidores, modelos de optimización matemática usando planillas Excel). </a:t>
            </a:r>
          </a:p>
          <a:p>
            <a:pPr marL="1200150" lvl="1" indent="-457200">
              <a:buFont typeface="Wingdings" panose="05000000000000000000" pitchFamily="2" charset="2"/>
              <a:buChar char="Ø"/>
            </a:pPr>
            <a:endParaRPr lang="es-UY" sz="2300" dirty="0">
              <a:solidFill>
                <a:schemeClr val="tx2">
                  <a:lumMod val="75000"/>
                </a:schemeClr>
              </a:solidFill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endParaRPr lang="es-UY" sz="22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631274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B87620-C52C-4DD9-BC93-0160158EA8EE}"/>
              </a:ext>
            </a:extLst>
          </p:cNvPr>
          <p:cNvSpPr txBox="1"/>
          <p:nvPr/>
        </p:nvSpPr>
        <p:spPr>
          <a:xfrm>
            <a:off x="0" y="0"/>
            <a:ext cx="4747098" cy="1049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sz="5000" b="1" dirty="0">
              <a:solidFill>
                <a:srgbClr val="96C122"/>
              </a:solidFill>
            </a:endParaRPr>
          </a:p>
          <a:p>
            <a:pPr algn="ctr"/>
            <a:endParaRPr lang="en-US" sz="5000" b="1" dirty="0">
              <a:solidFill>
                <a:srgbClr val="96C122"/>
              </a:solidFill>
            </a:endParaRPr>
          </a:p>
          <a:p>
            <a:pPr algn="ctr"/>
            <a:endParaRPr lang="en-US" sz="5000" b="1" dirty="0">
              <a:solidFill>
                <a:srgbClr val="96C122"/>
              </a:solidFill>
            </a:endParaRPr>
          </a:p>
          <a:p>
            <a:pPr algn="ctr"/>
            <a:endParaRPr lang="en-US" sz="5000" b="1" dirty="0">
              <a:solidFill>
                <a:srgbClr val="96C122"/>
              </a:solidFill>
            </a:endParaRPr>
          </a:p>
          <a:p>
            <a:pPr algn="ctr"/>
            <a:endParaRPr lang="en-US" sz="5000" b="1" dirty="0">
              <a:solidFill>
                <a:srgbClr val="96C122"/>
              </a:solidFill>
            </a:endParaRPr>
          </a:p>
          <a:p>
            <a:pPr algn="ctr"/>
            <a:r>
              <a:rPr lang="en-US" sz="3600" b="1" dirty="0">
                <a:solidFill>
                  <a:srgbClr val="96C122"/>
                </a:solidFill>
              </a:rPr>
              <a:t>¡</a:t>
            </a:r>
            <a:r>
              <a:rPr lang="en-US" sz="3600" b="1" dirty="0" err="1">
                <a:solidFill>
                  <a:srgbClr val="96C122"/>
                </a:solidFill>
              </a:rPr>
              <a:t>Muchas</a:t>
            </a:r>
            <a:r>
              <a:rPr lang="en-US" sz="3600" b="1" dirty="0">
                <a:solidFill>
                  <a:srgbClr val="96C122"/>
                </a:solidFill>
              </a:rPr>
              <a:t> gracias!</a:t>
            </a:r>
            <a:br>
              <a:rPr lang="en-US" sz="3600" dirty="0">
                <a:solidFill>
                  <a:srgbClr val="224790"/>
                </a:solidFill>
              </a:rPr>
            </a:br>
            <a:endParaRPr lang="en-US" sz="3600" dirty="0">
              <a:solidFill>
                <a:srgbClr val="224790"/>
              </a:solidFill>
            </a:endParaRPr>
          </a:p>
          <a:p>
            <a:pPr algn="ctr"/>
            <a:endParaRPr lang="en-US" sz="5000" dirty="0">
              <a:solidFill>
                <a:srgbClr val="224790"/>
              </a:solidFill>
            </a:endParaRPr>
          </a:p>
          <a:p>
            <a:pPr algn="ctr"/>
            <a:endParaRPr lang="en-US" sz="5000" dirty="0"/>
          </a:p>
          <a:p>
            <a:pPr algn="ctr"/>
            <a:endParaRPr lang="en-US" sz="5000" dirty="0"/>
          </a:p>
          <a:p>
            <a:pPr algn="ctr"/>
            <a:endParaRPr lang="en-US" sz="5000" dirty="0"/>
          </a:p>
          <a:p>
            <a:pPr algn="ctr"/>
            <a:endParaRPr lang="en-US" sz="5000" dirty="0"/>
          </a:p>
          <a:p>
            <a:pPr algn="ctr"/>
            <a:r>
              <a:rPr lang="en-US" sz="50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B70FBA-36D6-4483-8758-BEEF20AC42A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83228" y="821745"/>
            <a:ext cx="2836718" cy="17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BC1366-B1F3-4A3F-9F54-C9441A0700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06"/>
          <a:stretch/>
        </p:blipFill>
        <p:spPr>
          <a:xfrm>
            <a:off x="4364182" y="0"/>
            <a:ext cx="7827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39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084143-F15C-4E5F-A793-62B1FA12F523}"/>
              </a:ext>
            </a:extLst>
          </p:cNvPr>
          <p:cNvSpPr/>
          <p:nvPr/>
        </p:nvSpPr>
        <p:spPr>
          <a:xfrm>
            <a:off x="632298" y="1507787"/>
            <a:ext cx="3463047" cy="2879387"/>
          </a:xfrm>
          <a:prstGeom prst="roundRect">
            <a:avLst/>
          </a:prstGeom>
          <a:solidFill>
            <a:srgbClr val="224790"/>
          </a:solidFill>
          <a:ln>
            <a:solidFill>
              <a:srgbClr val="224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B5186D-2CBC-40EA-AF2D-677869F1E351}"/>
              </a:ext>
            </a:extLst>
          </p:cNvPr>
          <p:cNvSpPr/>
          <p:nvPr/>
        </p:nvSpPr>
        <p:spPr>
          <a:xfrm>
            <a:off x="4247745" y="1507786"/>
            <a:ext cx="3463047" cy="2879388"/>
          </a:xfrm>
          <a:prstGeom prst="roundRect">
            <a:avLst/>
          </a:prstGeom>
          <a:solidFill>
            <a:srgbClr val="224790"/>
          </a:solidFill>
          <a:ln>
            <a:solidFill>
              <a:srgbClr val="15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0C8448-5E17-4F26-AE13-3002D51F7E35}"/>
              </a:ext>
            </a:extLst>
          </p:cNvPr>
          <p:cNvSpPr/>
          <p:nvPr/>
        </p:nvSpPr>
        <p:spPr>
          <a:xfrm>
            <a:off x="7863192" y="1507785"/>
            <a:ext cx="3463047" cy="2879387"/>
          </a:xfrm>
          <a:prstGeom prst="roundRect">
            <a:avLst/>
          </a:prstGeom>
          <a:solidFill>
            <a:srgbClr val="224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-Turn 7">
            <a:extLst>
              <a:ext uri="{FF2B5EF4-FFF2-40B4-BE49-F238E27FC236}">
                <a16:creationId xmlns:a16="http://schemas.microsoft.com/office/drawing/2014/main" id="{591C90A0-D920-45E5-B63B-F0CD481CA564}"/>
              </a:ext>
            </a:extLst>
          </p:cNvPr>
          <p:cNvSpPr/>
          <p:nvPr/>
        </p:nvSpPr>
        <p:spPr>
          <a:xfrm>
            <a:off x="3391711" y="588522"/>
            <a:ext cx="1712068" cy="749030"/>
          </a:xfrm>
          <a:prstGeom prst="uturnArrow">
            <a:avLst/>
          </a:prstGeom>
          <a:solidFill>
            <a:srgbClr val="96C122"/>
          </a:solidFill>
          <a:ln>
            <a:solidFill>
              <a:srgbClr val="96C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U-Turn 8">
            <a:extLst>
              <a:ext uri="{FF2B5EF4-FFF2-40B4-BE49-F238E27FC236}">
                <a16:creationId xmlns:a16="http://schemas.microsoft.com/office/drawing/2014/main" id="{2DAD14C4-ACD1-4F8C-B2F4-666AFBB379B1}"/>
              </a:ext>
            </a:extLst>
          </p:cNvPr>
          <p:cNvSpPr/>
          <p:nvPr/>
        </p:nvSpPr>
        <p:spPr>
          <a:xfrm flipV="1">
            <a:off x="7143345" y="4531470"/>
            <a:ext cx="1709928" cy="749808"/>
          </a:xfrm>
          <a:prstGeom prst="uturnArrow">
            <a:avLst/>
          </a:prstGeom>
          <a:solidFill>
            <a:srgbClr val="96C122"/>
          </a:solidFill>
          <a:ln>
            <a:solidFill>
              <a:srgbClr val="96C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864E6E-353E-4B3A-9A1C-FAD4D7573E53}"/>
              </a:ext>
            </a:extLst>
          </p:cNvPr>
          <p:cNvSpPr txBox="1"/>
          <p:nvPr/>
        </p:nvSpPr>
        <p:spPr>
          <a:xfrm>
            <a:off x="865762" y="1760706"/>
            <a:ext cx="3005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6C122"/>
                </a:solidFill>
              </a:rPr>
              <a:t>Importance of agricultural R&amp;D capacity and investment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R&amp;D investment drives agricultural transformation and productivity, thereby improving development outcomes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8E6C73-A316-4696-9883-909C88B640FE}"/>
              </a:ext>
            </a:extLst>
          </p:cNvPr>
          <p:cNvSpPr txBox="1"/>
          <p:nvPr/>
        </p:nvSpPr>
        <p:spPr>
          <a:xfrm>
            <a:off x="4328809" y="1757463"/>
            <a:ext cx="33106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6C122"/>
                </a:solidFill>
              </a:rPr>
              <a:t>Need for data-driven decisions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Decision-makers need informative and policy-relevant data and analytics to make well-informed policy and investment decisions that impact the agricultural sector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F9C392-218B-4A1E-A6CF-A66463D391BE}"/>
              </a:ext>
            </a:extLst>
          </p:cNvPr>
          <p:cNvSpPr txBox="1"/>
          <p:nvPr/>
        </p:nvSpPr>
        <p:spPr>
          <a:xfrm>
            <a:off x="7944256" y="1757463"/>
            <a:ext cx="33106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6C122"/>
                </a:solidFill>
              </a:rPr>
              <a:t>The ASTI Network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The ASTI Network bridges the data-to-policy gap by providing data, analysis, and outreach to inform and influence policy and investment decisions in agricultural R&amp;D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1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8D5A694D-F5DB-498E-9C6C-1DB62BFC4D60}"/>
              </a:ext>
            </a:extLst>
          </p:cNvPr>
          <p:cNvSpPr txBox="1">
            <a:spLocks/>
          </p:cNvSpPr>
          <p:nvPr/>
        </p:nvSpPr>
        <p:spPr>
          <a:xfrm>
            <a:off x="909893" y="-13566"/>
            <a:ext cx="10515600" cy="10155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1B4892"/>
                </a:solidFill>
                <a:latin typeface="+mn-lt"/>
                <a:cs typeface="Calibri Light" panose="020F0302020204030204" pitchFamily="34" charset="0"/>
              </a:rPr>
              <a:t>ASTI’s Programmatic Areas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6A6D3-4659-4C0A-86F3-12DB19BB5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92" y="1439694"/>
            <a:ext cx="9418373" cy="459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2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613" y="97593"/>
            <a:ext cx="6970707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cs typeface="Calibri Light" panose="020F0302020204030204" pitchFamily="34" charset="0"/>
              </a:rPr>
              <a:t>Area 1: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05C083-85BC-4174-9FEB-375C97D53F49}"/>
              </a:ext>
            </a:extLst>
          </p:cNvPr>
          <p:cNvSpPr txBox="1"/>
          <p:nvPr/>
        </p:nvSpPr>
        <p:spPr>
          <a:xfrm>
            <a:off x="6231679" y="402953"/>
            <a:ext cx="5316442" cy="2631490"/>
          </a:xfrm>
          <a:prstGeom prst="rect">
            <a:avLst/>
          </a:prstGeom>
          <a:solidFill>
            <a:srgbClr val="224790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ASTI indicators</a:t>
            </a:r>
          </a:p>
          <a:p>
            <a:pPr marL="164592" indent="-164592"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Institutional arrangements</a:t>
            </a:r>
          </a:p>
          <a:p>
            <a:pPr marL="164592" indent="-164592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R&amp;D spending by cost category</a:t>
            </a:r>
          </a:p>
          <a:p>
            <a:pPr marL="164592" indent="-164592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R&amp;D funding sources</a:t>
            </a:r>
          </a:p>
          <a:p>
            <a:pPr marL="164592" indent="-164592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R&amp;D staff by degree, gender, discipline, and age</a:t>
            </a:r>
          </a:p>
          <a:p>
            <a:pPr marL="164592" indent="-164592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R&amp;D focus by commodity and thematic area</a:t>
            </a:r>
          </a:p>
          <a:p>
            <a:pPr marL="164592" indent="-164592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R&amp;D outputs (publications, varieties)</a:t>
            </a:r>
          </a:p>
          <a:p>
            <a:pPr marL="164592" indent="-164592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Student enrollment / graduation</a:t>
            </a:r>
          </a:p>
        </p:txBody>
      </p:sp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144856E0-DF65-4771-801A-942F78C5E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679" y="3968885"/>
            <a:ext cx="5316442" cy="2552614"/>
          </a:xfrm>
          <a:prstGeom prst="rect">
            <a:avLst/>
          </a:prstGeom>
          <a:ln w="25400">
            <a:solidFill>
              <a:srgbClr val="96C122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6BD6E55-70AF-4209-B07D-1B88086F10D2}"/>
              </a:ext>
            </a:extLst>
          </p:cNvPr>
          <p:cNvSpPr txBox="1"/>
          <p:nvPr/>
        </p:nvSpPr>
        <p:spPr>
          <a:xfrm>
            <a:off x="6096000" y="3438409"/>
            <a:ext cx="2879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96C122"/>
                </a:solidFill>
              </a:rPr>
              <a:t>ASTI’s global coverage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ADC9C-1743-4DB4-AAC2-B7AC052DD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11" y="3727626"/>
            <a:ext cx="3488748" cy="21009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46850D-B31A-4178-87F7-4AEDF112C364}"/>
              </a:ext>
            </a:extLst>
          </p:cNvPr>
          <p:cNvSpPr txBox="1"/>
          <p:nvPr/>
        </p:nvSpPr>
        <p:spPr>
          <a:xfrm>
            <a:off x="197427" y="6095922"/>
            <a:ext cx="366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24790"/>
                </a:solidFill>
              </a:rPr>
              <a:t>www.asti.cgiar.org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0DF870-1990-4FEA-8B9C-404DC9E91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5" y="108107"/>
            <a:ext cx="2497136" cy="3221182"/>
          </a:xfrm>
          <a:prstGeom prst="rect">
            <a:avLst/>
          </a:prstGeom>
        </p:spPr>
      </p:pic>
      <p:pic>
        <p:nvPicPr>
          <p:cNvPr id="14" name="Picture 13" descr="A person holding a bunch of green bananas&#10;&#10;Description automatically generated">
            <a:extLst>
              <a:ext uri="{FF2B5EF4-FFF2-40B4-BE49-F238E27FC236}">
                <a16:creationId xmlns:a16="http://schemas.microsoft.com/office/drawing/2014/main" id="{8397205F-E7A1-4BB5-B9EC-3E3218C5C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3558" y="2594775"/>
            <a:ext cx="1404632" cy="1826022"/>
          </a:xfrm>
          <a:prstGeom prst="rect">
            <a:avLst/>
          </a:prstGeom>
        </p:spPr>
      </p:pic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2E6FC7B-7E97-4C50-BD5F-4AA8FF8685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6969" y="3727626"/>
            <a:ext cx="1828800" cy="23682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F38A2B-2F44-461B-A7C0-0D7F6D4C38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7478" y="230189"/>
            <a:ext cx="2846764" cy="205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4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816" y="359381"/>
            <a:ext cx="11332499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247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agricultural research investment, 2000-2016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21B702-6C9A-48EA-9427-7B99FA1D0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09"/>
          <a:stretch/>
        </p:blipFill>
        <p:spPr>
          <a:xfrm>
            <a:off x="1092990" y="1990162"/>
            <a:ext cx="4309190" cy="3510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FCE042-142D-4DFD-8164-BC8FCF9E32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091"/>
          <a:stretch/>
        </p:blipFill>
        <p:spPr>
          <a:xfrm>
            <a:off x="5958839" y="1420791"/>
            <a:ext cx="4989897" cy="40164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EE857-B6CF-445E-B7ED-AA618EE0880C}"/>
              </a:ext>
            </a:extLst>
          </p:cNvPr>
          <p:cNvSpPr txBox="1"/>
          <p:nvPr/>
        </p:nvSpPr>
        <p:spPr>
          <a:xfrm>
            <a:off x="2402890" y="5500585"/>
            <a:ext cx="362455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2000: </a:t>
            </a:r>
            <a:r>
              <a:rPr lang="en-US" sz="2400" b="1" dirty="0">
                <a:solidFill>
                  <a:srgbClr val="00A3C6"/>
                </a:solidFill>
              </a:rPr>
              <a:t>$30.9 million </a:t>
            </a:r>
            <a:br>
              <a:rPr lang="en-US" dirty="0"/>
            </a:br>
            <a:r>
              <a:rPr lang="en-US" dirty="0"/>
              <a:t>(in 2011 PPP prices)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63A77-4C6E-4E2F-BA62-CE451ED66AD8}"/>
              </a:ext>
            </a:extLst>
          </p:cNvPr>
          <p:cNvSpPr txBox="1"/>
          <p:nvPr/>
        </p:nvSpPr>
        <p:spPr>
          <a:xfrm>
            <a:off x="7473563" y="5500585"/>
            <a:ext cx="316045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2016: </a:t>
            </a:r>
            <a:r>
              <a:rPr lang="en-US" sz="2400" b="1" dirty="0">
                <a:solidFill>
                  <a:srgbClr val="00A3C6"/>
                </a:solidFill>
              </a:rPr>
              <a:t>$46.8 million </a:t>
            </a:r>
            <a:br>
              <a:rPr lang="en-US" dirty="0"/>
            </a:br>
            <a:r>
              <a:rPr lang="en-US" dirty="0"/>
              <a:t>(in 2011 PPP prices)</a:t>
            </a:r>
          </a:p>
        </p:txBody>
      </p:sp>
    </p:spTree>
    <p:extLst>
      <p:ext uri="{BB962C8B-B14F-4D97-AF65-F5344CB8AC3E}">
        <p14:creationId xmlns:p14="http://schemas.microsoft.com/office/powerpoint/2010/main" val="259946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907" y="285269"/>
            <a:ext cx="8461488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24790"/>
                </a:solidFill>
                <a:latin typeface="+mn-lt"/>
                <a:cs typeface="Calibri Light" panose="020F0302020204030204" pitchFamily="34" charset="0"/>
              </a:rPr>
              <a:t>Including private-sector investments, 1990-2014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C6B2E-8A2F-4C8B-95EF-AC056FC4B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07" y="1303574"/>
            <a:ext cx="7952685" cy="4194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496692-FC36-4B09-8560-27B7EC724E8E}"/>
              </a:ext>
            </a:extLst>
          </p:cNvPr>
          <p:cNvSpPr txBox="1"/>
          <p:nvPr/>
        </p:nvSpPr>
        <p:spPr>
          <a:xfrm>
            <a:off x="2006656" y="5933713"/>
            <a:ext cx="4695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HIC:		High-Income Countries</a:t>
            </a:r>
          </a:p>
          <a:p>
            <a:r>
              <a:rPr lang="en-US" dirty="0"/>
              <a:t>LMIC:	Low- and Middle-Income Countries</a:t>
            </a:r>
          </a:p>
        </p:txBody>
      </p:sp>
    </p:spTree>
    <p:extLst>
      <p:ext uri="{BB962C8B-B14F-4D97-AF65-F5344CB8AC3E}">
        <p14:creationId xmlns:p14="http://schemas.microsoft.com/office/powerpoint/2010/main" val="404110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80" y="253380"/>
            <a:ext cx="11262320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24790"/>
                </a:solidFill>
                <a:latin typeface="+mn-lt"/>
                <a:cs typeface="Calibri Light" panose="020F0302020204030204" pitchFamily="34" charset="0"/>
              </a:rPr>
              <a:t>Agricultural research investment intensity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2667" y="1278947"/>
            <a:ext cx="3445042" cy="1625824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Clr>
                <a:srgbClr val="22479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B4892"/>
                </a:solidFill>
                <a:latin typeface="Calibri" panose="020F0502020204030204" pitchFamily="34" charset="0"/>
              </a:rPr>
              <a:t>High-income countries, on average, have higher R&amp;D investment intensities.</a:t>
            </a:r>
          </a:p>
          <a:p>
            <a:pPr marL="457200" indent="-457200">
              <a:spcBef>
                <a:spcPts val="1200"/>
              </a:spcBef>
              <a:buClr>
                <a:srgbClr val="22479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B4892"/>
                </a:solidFill>
                <a:latin typeface="Calibri" panose="020F0502020204030204" pitchFamily="34" charset="0"/>
              </a:rPr>
              <a:t>Growth in low- and middle-income countries’ research investments is offset by higher growth in agricultural production.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F952FE-FD38-4894-8C85-E5CCD2FE7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81" y="1271089"/>
            <a:ext cx="6662986" cy="453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3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196101-F809-46A6-95EE-A5D8C5068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844" y="1380776"/>
            <a:ext cx="5244127" cy="2478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9A3A7B-E887-48CA-93A9-CEF03FCA1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35" y="4497809"/>
            <a:ext cx="6126480" cy="24551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FB08B0-4CAB-4340-879D-3AAB40191BBC}"/>
              </a:ext>
            </a:extLst>
          </p:cNvPr>
          <p:cNvSpPr txBox="1"/>
          <p:nvPr/>
        </p:nvSpPr>
        <p:spPr>
          <a:xfrm>
            <a:off x="380843" y="957326"/>
            <a:ext cx="698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24790"/>
                </a:solidFill>
              </a:rPr>
              <a:t>Trends in agricultural research staff and spending, 1981-2013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80D06-CA40-47EC-8B59-1714094D7437}"/>
              </a:ext>
            </a:extLst>
          </p:cNvPr>
          <p:cNvSpPr txBox="1"/>
          <p:nvPr/>
        </p:nvSpPr>
        <p:spPr>
          <a:xfrm>
            <a:off x="380844" y="4048992"/>
            <a:ext cx="698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24790"/>
                </a:solidFill>
              </a:rPr>
              <a:t>Agricultural R&amp;D spending as a share of </a:t>
            </a:r>
            <a:r>
              <a:rPr lang="en-US" b="1" dirty="0" err="1">
                <a:solidFill>
                  <a:srgbClr val="224790"/>
                </a:solidFill>
              </a:rPr>
              <a:t>AgGDP</a:t>
            </a:r>
            <a:r>
              <a:rPr lang="en-US" b="1" dirty="0">
                <a:solidFill>
                  <a:srgbClr val="224790"/>
                </a:solidFill>
              </a:rPr>
              <a:t>, 2013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4F534BC-D1C1-424B-84B1-8D8AD899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35" y="43271"/>
            <a:ext cx="8461488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24790"/>
                </a:solidFill>
                <a:latin typeface="+mn-lt"/>
                <a:cs typeface="Calibri Light" panose="020F0302020204030204" pitchFamily="34" charset="0"/>
              </a:rPr>
              <a:t>Latin America and Caribbean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B1D8B6-C2C6-45BA-A66D-20C55CEB2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896" y="1272540"/>
            <a:ext cx="4134521" cy="38028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D33937-1322-48DB-AD81-C97CE00419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8258"/>
          <a:stretch/>
        </p:blipFill>
        <p:spPr>
          <a:xfrm>
            <a:off x="6403415" y="5084607"/>
            <a:ext cx="6324723" cy="3693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A6AC5F-A0E8-4C59-989B-67F0C7389938}"/>
              </a:ext>
            </a:extLst>
          </p:cNvPr>
          <p:cNvSpPr txBox="1"/>
          <p:nvPr/>
        </p:nvSpPr>
        <p:spPr>
          <a:xfrm>
            <a:off x="7258896" y="903208"/>
            <a:ext cx="698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24790"/>
                </a:solidFill>
              </a:rPr>
              <a:t>Total spending, 1981-2013</a:t>
            </a:r>
          </a:p>
        </p:txBody>
      </p:sp>
    </p:spTree>
    <p:extLst>
      <p:ext uri="{BB962C8B-B14F-4D97-AF65-F5344CB8AC3E}">
        <p14:creationId xmlns:p14="http://schemas.microsoft.com/office/powerpoint/2010/main" val="317546668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9">
      <a:dk1>
        <a:srgbClr val="313130"/>
      </a:dk1>
      <a:lt1>
        <a:srgbClr val="FFFFFE"/>
      </a:lt1>
      <a:dk2>
        <a:srgbClr val="1B4892"/>
      </a:dk2>
      <a:lt2>
        <a:srgbClr val="D2E1AA"/>
      </a:lt2>
      <a:accent1>
        <a:srgbClr val="96C122"/>
      </a:accent1>
      <a:accent2>
        <a:srgbClr val="00A3C6"/>
      </a:accent2>
      <a:accent3>
        <a:srgbClr val="00704A"/>
      </a:accent3>
      <a:accent4>
        <a:srgbClr val="6573AD"/>
      </a:accent4>
      <a:accent5>
        <a:srgbClr val="E86546"/>
      </a:accent5>
      <a:accent6>
        <a:srgbClr val="8C8584"/>
      </a:accent6>
      <a:hlink>
        <a:srgbClr val="EAD052"/>
      </a:hlink>
      <a:folHlink>
        <a:srgbClr val="9376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23488</TotalTime>
  <Words>1312</Words>
  <Application>Microsoft Office PowerPoint</Application>
  <PresentationFormat>Widescreen</PresentationFormat>
  <Paragraphs>227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Candara</vt:lpstr>
      <vt:lpstr>Lucida Grande</vt:lpstr>
      <vt:lpstr>Open Sans</vt:lpstr>
      <vt:lpstr>Times New Roman</vt:lpstr>
      <vt:lpstr>Wingdings</vt:lpstr>
      <vt:lpstr>2_Office Theme</vt:lpstr>
      <vt:lpstr>Custom Design</vt:lpstr>
      <vt:lpstr>1_Custom Design</vt:lpstr>
      <vt:lpstr>2_Custom Design</vt:lpstr>
      <vt:lpstr>  </vt:lpstr>
      <vt:lpstr>PowerPoint Presentation</vt:lpstr>
      <vt:lpstr>PowerPoint Presentation</vt:lpstr>
      <vt:lpstr>PowerPoint Presentation</vt:lpstr>
      <vt:lpstr>Area 1: Data</vt:lpstr>
      <vt:lpstr>Global agricultural research investment, 2000-2016</vt:lpstr>
      <vt:lpstr>Including private-sector investments, 1990-2014</vt:lpstr>
      <vt:lpstr>Agricultural research investment intensity</vt:lpstr>
      <vt:lpstr>Latin America and Caribbean</vt:lpstr>
      <vt:lpstr>PowerPoint Presentation</vt:lpstr>
      <vt:lpstr>New Phase of ASTI activities in Latin America</vt:lpstr>
      <vt:lpstr>(Preliminary) Country coverage</vt:lpstr>
      <vt:lpstr>Broaden scope of ASTI’s work in LAC</vt:lpstr>
      <vt:lpstr>ASTI’s Transition Process</vt:lpstr>
      <vt:lpstr>ASTI-PLUS: Recolección de datos + Análisis</vt:lpstr>
      <vt:lpstr>Eficiencia del Sistema de Investigación</vt:lpstr>
      <vt:lpstr>Ejemplo de análisis de eficiencia usando datos de ASTI</vt:lpstr>
      <vt:lpstr>Impacto de la Investigación Agropecuaria</vt:lpstr>
      <vt:lpstr>Ejemplo de retornos a la inversión (I&amp;D) por actividad (Ghana, datos históricos).</vt:lpstr>
      <vt:lpstr>Ejemplo de retornos a la inversión (I&amp;D) por actividad (Ghana, datos históricos).</vt:lpstr>
      <vt:lpstr>Análisis de la información y actividades propuestas 2021-2022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Stads, Gert-Jan (IFPRI)</dc:creator>
  <cp:lastModifiedBy>Stads, Gert-Jan (IFPRI)</cp:lastModifiedBy>
  <cp:revision>212</cp:revision>
  <dcterms:created xsi:type="dcterms:W3CDTF">2019-11-15T08:37:20Z</dcterms:created>
  <dcterms:modified xsi:type="dcterms:W3CDTF">2021-09-08T06:01:40Z</dcterms:modified>
</cp:coreProperties>
</file>