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2.xml"/>
  <Override ContentType="application/vnd.openxmlformats-officedocument.drawingml.chart+xml" PartName="/ppt/charts/chart4.xml"/>
  <Override ContentType="application/vnd.openxmlformats-officedocument.drawingml.chart+xml" PartName="/ppt/charts/char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drawingml.chartshapes+xml" PartName="/ppt/drawings/drawing2.xml"/>
  <Override ContentType="application/vnd.openxmlformats-officedocument.drawingml.chartshapes+xml" PartName="/ppt/drawings/drawing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797675" cy="9926625"/>
  <p:embeddedFontLst>
    <p:embeddedFont>
      <p:font typeface="Montserrat"/>
      <p:bold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h2IE9SG953kciAtvOK6bG910AM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.fntdata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<Relationships xmlns="http://schemas.openxmlformats.org/package/2006/relationships"><Relationship Id="rId1" Type="http://schemas.openxmlformats.org/officeDocument/2006/relationships/oleObject" Target="file:///\\Rshfsc4\Users4\S-HANDASA\DBERGER\Abroad\Mexico\Libro%20Chihuahua\Mekorot\consumption\&#1495;&#1511;&#1500;&#1488;&#1493;&#1514;%20&#1506;&#1489;&#1512;&#1497;&#1514;%20&#1493;&#1488;&#1504;&#1490;&#1500;&#1497;&#1514;%20&#1500;&#1502;&#1510;&#1490;&#1514;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<Relationships xmlns="http://schemas.openxmlformats.org/package/2006/relationships"><Relationship Id="rId1" Type="http://schemas.openxmlformats.org/officeDocument/2006/relationships/oleObject" Target="file:///D:\5%20b%20Planning%20Main\C%20Main%20Water%20data\2%20Consumption%20Time%20Series\Data\A%20Main%20Data%20Miki%20Version\Main%20Data%20Time%20Series%201958%20to%202050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openxmlformats.org/officeDocument/2006/relationships/oleObject" Target="file:///D:\4%20b%20Planning%20Main\C%20Main%20Water%20data\2%20Consumption%20Time%20Series\Data\A%20Main%20Data%20Miki%20Version\Main%20Data%20Time%20Series%201958%20to%202050%20MZ.xlsx" TargetMode="External"/><Relationship Id="rId2" Type="http://schemas.openxmlformats.org/officeDocument/2006/relationships/chartUserShapes" Target="../drawings/drawing2.xml"/></Relationships>
</file>

<file path=ppt/charts/_rels/chart4.xml.rels><?xml version="1.0" encoding="UTF-8" standalone="yes"?><Relationships xmlns="http://schemas.openxmlformats.org/package/2006/relationships"><Relationship Id="rId1" Type="http://schemas.openxmlformats.org/officeDocument/2006/relationships/oleObject" Target="file:///D:\5%20b%20Planning%20Main\C%20Main%20Water%20data\2%20Consumption%20Time%20Series\Data\A%20Main%20Data%20Miki%20Version\Main%20Data%20Time%20Series%201958%20to%20205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95040772224155"/>
          <c:y val="2.9488254692568029E-2"/>
          <c:w val="0.80730885320368984"/>
          <c:h val="0.91735570726866422"/>
        </c:manualLayout>
      </c:layout>
      <c:scatterChart>
        <c:scatterStyle val="lineMarker"/>
        <c:varyColors val="0"/>
        <c:ser>
          <c:idx val="0"/>
          <c:order val="0"/>
          <c:tx>
            <c:strRef>
              <c:f>גיליון3!$E$3</c:f>
              <c:strCache>
                <c:ptCount val="1"/>
                <c:pt idx="0">
                  <c:v>Domestic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diamond"/>
            <c:size val="4"/>
            <c:spPr>
              <a:ln>
                <a:prstDash val="dash"/>
              </a:ln>
            </c:spPr>
          </c:marker>
          <c:xVal>
            <c:numRef>
              <c:f>גיליון3!$D$4:$D$73</c:f>
              <c:numCache>
                <c:formatCode>0_)</c:formatCode>
                <c:ptCount val="70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 formatCode="General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 formatCode="General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  <c:pt idx="61">
                  <c:v>2009</c:v>
                </c:pt>
                <c:pt idx="62">
                  <c:v>2010</c:v>
                </c:pt>
                <c:pt idx="63">
                  <c:v>2011</c:v>
                </c:pt>
                <c:pt idx="64">
                  <c:v>2012</c:v>
                </c:pt>
                <c:pt idx="65">
                  <c:v>2013</c:v>
                </c:pt>
                <c:pt idx="66">
                  <c:v>2014</c:v>
                </c:pt>
                <c:pt idx="67">
                  <c:v>2015</c:v>
                </c:pt>
                <c:pt idx="68">
                  <c:v>2016</c:v>
                </c:pt>
                <c:pt idx="69">
                  <c:v>2017</c:v>
                </c:pt>
              </c:numCache>
            </c:numRef>
          </c:xVal>
          <c:yVal>
            <c:numRef>
              <c:f>גיליון3!$E$4:$E$73</c:f>
              <c:numCache>
                <c:formatCode>General</c:formatCode>
                <c:ptCount val="70"/>
                <c:pt idx="2" formatCode="#,##0">
                  <c:v>190</c:v>
                </c:pt>
                <c:pt idx="10" formatCode="#,##0">
                  <c:v>196</c:v>
                </c:pt>
                <c:pt idx="11" formatCode="#,##0">
                  <c:v>186</c:v>
                </c:pt>
                <c:pt idx="12" formatCode="#,##0">
                  <c:v>197</c:v>
                </c:pt>
                <c:pt idx="13" formatCode="#,##0">
                  <c:v>184</c:v>
                </c:pt>
                <c:pt idx="14" formatCode="#,##0">
                  <c:v>174</c:v>
                </c:pt>
                <c:pt idx="15" formatCode="#,##0">
                  <c:v>192.58500000000001</c:v>
                </c:pt>
                <c:pt idx="16" formatCode="#,##0">
                  <c:v>199</c:v>
                </c:pt>
                <c:pt idx="17" formatCode="#,##0">
                  <c:v>206</c:v>
                </c:pt>
                <c:pt idx="18" formatCode="#,##0">
                  <c:v>210</c:v>
                </c:pt>
                <c:pt idx="19" formatCode="#,##0">
                  <c:v>212</c:v>
                </c:pt>
                <c:pt idx="20" formatCode="#,##0">
                  <c:v>231</c:v>
                </c:pt>
                <c:pt idx="21" formatCode="#,##0">
                  <c:v>240</c:v>
                </c:pt>
                <c:pt idx="22" formatCode="#,##0">
                  <c:v>254</c:v>
                </c:pt>
                <c:pt idx="23" formatCode="#,##0">
                  <c:v>268</c:v>
                </c:pt>
                <c:pt idx="24" formatCode="#,##0">
                  <c:v>286</c:v>
                </c:pt>
                <c:pt idx="25" formatCode="#,##0">
                  <c:v>288</c:v>
                </c:pt>
                <c:pt idx="26" formatCode="#,##0">
                  <c:v>295</c:v>
                </c:pt>
                <c:pt idx="27" formatCode="#,##0">
                  <c:v>305</c:v>
                </c:pt>
                <c:pt idx="28" formatCode="#,##0">
                  <c:v>308</c:v>
                </c:pt>
                <c:pt idx="29" formatCode="#,##0">
                  <c:v>348</c:v>
                </c:pt>
                <c:pt idx="30" formatCode="#,##0">
                  <c:v>367</c:v>
                </c:pt>
                <c:pt idx="31" formatCode="#,##0">
                  <c:v>375</c:v>
                </c:pt>
                <c:pt idx="32" formatCode="#,##0">
                  <c:v>367</c:v>
                </c:pt>
                <c:pt idx="33" formatCode="#,##0">
                  <c:v>385</c:v>
                </c:pt>
                <c:pt idx="34" formatCode="#,##0">
                  <c:v>401</c:v>
                </c:pt>
                <c:pt idx="35" formatCode="#,##0">
                  <c:v>419</c:v>
                </c:pt>
                <c:pt idx="36" formatCode="#,##0">
                  <c:v>422</c:v>
                </c:pt>
                <c:pt idx="37" formatCode="#,##0">
                  <c:v>450</c:v>
                </c:pt>
                <c:pt idx="38" formatCode="#,##0">
                  <c:v>424</c:v>
                </c:pt>
                <c:pt idx="39" formatCode="#,##0">
                  <c:v>447</c:v>
                </c:pt>
                <c:pt idx="40" formatCode="#,##0">
                  <c:v>389</c:v>
                </c:pt>
                <c:pt idx="41" formatCode="#,##0">
                  <c:v>501</c:v>
                </c:pt>
                <c:pt idx="42" formatCode="#,##0">
                  <c:v>482</c:v>
                </c:pt>
                <c:pt idx="43" formatCode="#,##0">
                  <c:v>459</c:v>
                </c:pt>
                <c:pt idx="44" formatCode="#,##0">
                  <c:v>503</c:v>
                </c:pt>
                <c:pt idx="45" formatCode="#,##0">
                  <c:v>486</c:v>
                </c:pt>
                <c:pt idx="46" formatCode="#,##0">
                  <c:v>521</c:v>
                </c:pt>
                <c:pt idx="47" formatCode="#,##0">
                  <c:v>588</c:v>
                </c:pt>
                <c:pt idx="48" formatCode="#,##0">
                  <c:v>604</c:v>
                </c:pt>
                <c:pt idx="49" formatCode="#,##0">
                  <c:v>621</c:v>
                </c:pt>
                <c:pt idx="50" formatCode="#,##0">
                  <c:v>672</c:v>
                </c:pt>
                <c:pt idx="51" formatCode="#,##0">
                  <c:v>682</c:v>
                </c:pt>
                <c:pt idx="52" formatCode="#,##0">
                  <c:v>662</c:v>
                </c:pt>
                <c:pt idx="53" formatCode="#,##0">
                  <c:v>658</c:v>
                </c:pt>
                <c:pt idx="54" formatCode="#,##0">
                  <c:v>688</c:v>
                </c:pt>
                <c:pt idx="55" formatCode="#,##0">
                  <c:v>698</c:v>
                </c:pt>
                <c:pt idx="56" formatCode="#,##0">
                  <c:v>712</c:v>
                </c:pt>
                <c:pt idx="57" formatCode="#,##0">
                  <c:v>715</c:v>
                </c:pt>
                <c:pt idx="58" formatCode="#,##0">
                  <c:v>737</c:v>
                </c:pt>
                <c:pt idx="59" formatCode="#,##0">
                  <c:v>767</c:v>
                </c:pt>
                <c:pt idx="60" formatCode="#,##0">
                  <c:v>759</c:v>
                </c:pt>
                <c:pt idx="61" formatCode="#,##0">
                  <c:v>684</c:v>
                </c:pt>
                <c:pt idx="62" formatCode="#,##0">
                  <c:v>689</c:v>
                </c:pt>
                <c:pt idx="63" formatCode="#,##0">
                  <c:v>665</c:v>
                </c:pt>
                <c:pt idx="64" formatCode="#,##0">
                  <c:v>694</c:v>
                </c:pt>
                <c:pt idx="65">
                  <c:v>733</c:v>
                </c:pt>
                <c:pt idx="66" formatCode="0">
                  <c:v>759.17</c:v>
                </c:pt>
                <c:pt idx="67" formatCode="0">
                  <c:v>783.22</c:v>
                </c:pt>
                <c:pt idx="68" formatCode="0">
                  <c:v>821.08</c:v>
                </c:pt>
                <c:pt idx="69" formatCode="0">
                  <c:v>875.39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84C-4953-9891-AAE6A46B91F6}"/>
            </c:ext>
          </c:extLst>
        </c:ser>
        <c:ser>
          <c:idx val="1"/>
          <c:order val="1"/>
          <c:tx>
            <c:strRef>
              <c:f>גיליון3!$F$3</c:f>
              <c:strCache>
                <c:ptCount val="1"/>
                <c:pt idx="0">
                  <c:v>Industry</c:v>
                </c:pt>
              </c:strCache>
            </c:strRef>
          </c:tx>
          <c:spPr>
            <a:ln w="50800">
              <a:solidFill>
                <a:schemeClr val="accent2"/>
              </a:solidFill>
              <a:prstDash val="dash"/>
            </a:ln>
          </c:spPr>
          <c:marker>
            <c:symbol val="square"/>
            <c:size val="5"/>
          </c:marker>
          <c:xVal>
            <c:numRef>
              <c:f>גיליון3!$D$4:$D$73</c:f>
              <c:numCache>
                <c:formatCode>0_)</c:formatCode>
                <c:ptCount val="70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 formatCode="General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 formatCode="General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  <c:pt idx="61">
                  <c:v>2009</c:v>
                </c:pt>
                <c:pt idx="62">
                  <c:v>2010</c:v>
                </c:pt>
                <c:pt idx="63">
                  <c:v>2011</c:v>
                </c:pt>
                <c:pt idx="64">
                  <c:v>2012</c:v>
                </c:pt>
                <c:pt idx="65">
                  <c:v>2013</c:v>
                </c:pt>
                <c:pt idx="66">
                  <c:v>2014</c:v>
                </c:pt>
                <c:pt idx="67">
                  <c:v>2015</c:v>
                </c:pt>
                <c:pt idx="68">
                  <c:v>2016</c:v>
                </c:pt>
                <c:pt idx="69">
                  <c:v>2017</c:v>
                </c:pt>
              </c:numCache>
            </c:numRef>
          </c:xVal>
          <c:yVal>
            <c:numRef>
              <c:f>גיליון3!$F$4:$F$73</c:f>
              <c:numCache>
                <c:formatCode>General</c:formatCode>
                <c:ptCount val="70"/>
                <c:pt idx="2" formatCode="#,##0">
                  <c:v>40</c:v>
                </c:pt>
                <c:pt idx="10" formatCode="#,##0">
                  <c:v>46</c:v>
                </c:pt>
                <c:pt idx="11" formatCode="#,##0">
                  <c:v>51</c:v>
                </c:pt>
                <c:pt idx="12" formatCode="#,##0">
                  <c:v>54</c:v>
                </c:pt>
                <c:pt idx="13" formatCode="#,##0">
                  <c:v>56</c:v>
                </c:pt>
                <c:pt idx="14" formatCode="#,##0">
                  <c:v>55</c:v>
                </c:pt>
                <c:pt idx="15" formatCode="#,##0">
                  <c:v>57.215000000000003</c:v>
                </c:pt>
                <c:pt idx="16" formatCode="#,##0">
                  <c:v>55</c:v>
                </c:pt>
                <c:pt idx="17" formatCode="#,##0">
                  <c:v>59</c:v>
                </c:pt>
                <c:pt idx="18" formatCode="#,##0">
                  <c:v>61</c:v>
                </c:pt>
                <c:pt idx="19" formatCode="#,##0">
                  <c:v>66</c:v>
                </c:pt>
                <c:pt idx="20" formatCode="#,##0">
                  <c:v>70</c:v>
                </c:pt>
                <c:pt idx="21" formatCode="#,##0">
                  <c:v>75</c:v>
                </c:pt>
                <c:pt idx="22" formatCode="#,##0">
                  <c:v>86</c:v>
                </c:pt>
                <c:pt idx="23" formatCode="#,##0">
                  <c:v>87</c:v>
                </c:pt>
                <c:pt idx="24" formatCode="#,##0">
                  <c:v>93</c:v>
                </c:pt>
                <c:pt idx="25" formatCode="#,##0">
                  <c:v>97</c:v>
                </c:pt>
                <c:pt idx="26" formatCode="#,##0">
                  <c:v>94</c:v>
                </c:pt>
                <c:pt idx="27" formatCode="#,##0">
                  <c:v>95</c:v>
                </c:pt>
                <c:pt idx="28" formatCode="#,##0">
                  <c:v>91</c:v>
                </c:pt>
                <c:pt idx="29" formatCode="#,##0">
                  <c:v>94</c:v>
                </c:pt>
                <c:pt idx="30" formatCode="#,##0">
                  <c:v>96</c:v>
                </c:pt>
                <c:pt idx="31" formatCode="#,##0">
                  <c:v>90</c:v>
                </c:pt>
                <c:pt idx="32" formatCode="#,##0">
                  <c:v>100</c:v>
                </c:pt>
                <c:pt idx="33" formatCode="#,##0">
                  <c:v>103</c:v>
                </c:pt>
                <c:pt idx="34" formatCode="#,##0">
                  <c:v>103</c:v>
                </c:pt>
                <c:pt idx="35" formatCode="#,##0">
                  <c:v>103</c:v>
                </c:pt>
                <c:pt idx="36" formatCode="#,##0">
                  <c:v>109</c:v>
                </c:pt>
                <c:pt idx="37" formatCode="#,##0">
                  <c:v>103</c:v>
                </c:pt>
                <c:pt idx="38" formatCode="#,##0">
                  <c:v>111</c:v>
                </c:pt>
                <c:pt idx="39" formatCode="#,##0">
                  <c:v>123</c:v>
                </c:pt>
                <c:pt idx="40" formatCode="#,##0">
                  <c:v>83</c:v>
                </c:pt>
                <c:pt idx="41" formatCode="#,##0">
                  <c:v>114</c:v>
                </c:pt>
                <c:pt idx="42" formatCode="#,##0">
                  <c:v>106</c:v>
                </c:pt>
                <c:pt idx="43" formatCode="#,##0">
                  <c:v>117</c:v>
                </c:pt>
                <c:pt idx="44" formatCode="#,##0">
                  <c:v>118</c:v>
                </c:pt>
                <c:pt idx="45" formatCode="#,##0">
                  <c:v>132</c:v>
                </c:pt>
                <c:pt idx="46" formatCode="#,##0">
                  <c:v>129</c:v>
                </c:pt>
                <c:pt idx="47" formatCode="#,##0">
                  <c:v>120</c:v>
                </c:pt>
                <c:pt idx="48" formatCode="#,##0">
                  <c:v>124</c:v>
                </c:pt>
                <c:pt idx="49" formatCode="#,##0">
                  <c:v>123</c:v>
                </c:pt>
                <c:pt idx="50" formatCode="#,##0">
                  <c:v>129</c:v>
                </c:pt>
                <c:pt idx="51" formatCode="#,##0">
                  <c:v>127</c:v>
                </c:pt>
                <c:pt idx="52" formatCode="#,##0">
                  <c:v>124</c:v>
                </c:pt>
                <c:pt idx="53" formatCode="#,##0">
                  <c:v>120</c:v>
                </c:pt>
                <c:pt idx="54" formatCode="#,##0">
                  <c:v>122</c:v>
                </c:pt>
                <c:pt idx="55" formatCode="#,##0">
                  <c:v>117</c:v>
                </c:pt>
                <c:pt idx="56" formatCode="#,##0">
                  <c:v>113</c:v>
                </c:pt>
                <c:pt idx="57" formatCode="#,##0">
                  <c:v>120</c:v>
                </c:pt>
                <c:pt idx="58" formatCode="#,##0">
                  <c:v>114</c:v>
                </c:pt>
                <c:pt idx="59" formatCode="#,##0">
                  <c:v>119</c:v>
                </c:pt>
                <c:pt idx="60" formatCode="#,##0">
                  <c:v>121</c:v>
                </c:pt>
                <c:pt idx="61" formatCode="#,##0">
                  <c:v>110</c:v>
                </c:pt>
                <c:pt idx="62" formatCode="#,##0">
                  <c:v>129</c:v>
                </c:pt>
                <c:pt idx="63" formatCode="#,##0">
                  <c:v>125</c:v>
                </c:pt>
                <c:pt idx="64" formatCode="#,##0">
                  <c:v>123</c:v>
                </c:pt>
                <c:pt idx="65">
                  <c:v>138</c:v>
                </c:pt>
                <c:pt idx="66">
                  <c:v>117</c:v>
                </c:pt>
                <c:pt idx="67">
                  <c:v>115</c:v>
                </c:pt>
                <c:pt idx="68">
                  <c:v>115</c:v>
                </c:pt>
                <c:pt idx="69">
                  <c:v>115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84C-4953-9891-AAE6A46B91F6}"/>
            </c:ext>
          </c:extLst>
        </c:ser>
        <c:ser>
          <c:idx val="2"/>
          <c:order val="2"/>
          <c:tx>
            <c:strRef>
              <c:f>גיליון3!$G$3</c:f>
              <c:strCache>
                <c:ptCount val="1"/>
                <c:pt idx="0">
                  <c:v>Agriculture</c:v>
                </c:pt>
              </c:strCache>
            </c:strRef>
          </c:tx>
          <c:spPr>
            <a:ln w="50800">
              <a:solidFill>
                <a:srgbClr val="00B050"/>
              </a:solidFill>
              <a:prstDash val="dash"/>
            </a:ln>
          </c:spPr>
          <c:marker>
            <c:symbol val="triangle"/>
            <c:size val="4"/>
          </c:marker>
          <c:xVal>
            <c:numRef>
              <c:f>גיליון3!$D$4:$D$73</c:f>
              <c:numCache>
                <c:formatCode>0_)</c:formatCode>
                <c:ptCount val="70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 formatCode="General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 formatCode="General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  <c:pt idx="61">
                  <c:v>2009</c:v>
                </c:pt>
                <c:pt idx="62">
                  <c:v>2010</c:v>
                </c:pt>
                <c:pt idx="63">
                  <c:v>2011</c:v>
                </c:pt>
                <c:pt idx="64">
                  <c:v>2012</c:v>
                </c:pt>
                <c:pt idx="65">
                  <c:v>2013</c:v>
                </c:pt>
                <c:pt idx="66">
                  <c:v>2014</c:v>
                </c:pt>
                <c:pt idx="67">
                  <c:v>2015</c:v>
                </c:pt>
                <c:pt idx="68">
                  <c:v>2016</c:v>
                </c:pt>
                <c:pt idx="69">
                  <c:v>2017</c:v>
                </c:pt>
              </c:numCache>
            </c:numRef>
          </c:xVal>
          <c:yVal>
            <c:numRef>
              <c:f>גיליון3!$G$4:$G$73</c:f>
              <c:numCache>
                <c:formatCode>General</c:formatCode>
                <c:ptCount val="70"/>
                <c:pt idx="2" formatCode="#,##0">
                  <c:v>332</c:v>
                </c:pt>
                <c:pt idx="10" formatCode="#,##0">
                  <c:v>1032</c:v>
                </c:pt>
                <c:pt idx="11" formatCode="#,##0">
                  <c:v>993</c:v>
                </c:pt>
                <c:pt idx="12" formatCode="#,##0">
                  <c:v>1087</c:v>
                </c:pt>
                <c:pt idx="13" formatCode="#,##0">
                  <c:v>1047</c:v>
                </c:pt>
                <c:pt idx="14" formatCode="#,##0">
                  <c:v>1144</c:v>
                </c:pt>
                <c:pt idx="15" formatCode="#,##0">
                  <c:v>1038.569</c:v>
                </c:pt>
                <c:pt idx="16" formatCode="#,##0">
                  <c:v>1075</c:v>
                </c:pt>
                <c:pt idx="17" formatCode="#,##0">
                  <c:v>1153</c:v>
                </c:pt>
                <c:pt idx="18" formatCode="#,##0">
                  <c:v>1203</c:v>
                </c:pt>
                <c:pt idx="19" formatCode="#,##0">
                  <c:v>1133</c:v>
                </c:pt>
                <c:pt idx="20" formatCode="#,##0">
                  <c:v>1236</c:v>
                </c:pt>
                <c:pt idx="21" formatCode="#,##0">
                  <c:v>1249</c:v>
                </c:pt>
                <c:pt idx="22" formatCode="#,##0">
                  <c:v>1319</c:v>
                </c:pt>
                <c:pt idx="23" formatCode="#,##0">
                  <c:v>1210</c:v>
                </c:pt>
                <c:pt idx="24" formatCode="#,##0">
                  <c:v>1297</c:v>
                </c:pt>
                <c:pt idx="25" formatCode="#,##0">
                  <c:v>1180</c:v>
                </c:pt>
                <c:pt idx="26" formatCode="#,##0">
                  <c:v>1207</c:v>
                </c:pt>
                <c:pt idx="27" formatCode="#,##0">
                  <c:v>1328</c:v>
                </c:pt>
                <c:pt idx="28" formatCode="#,##0">
                  <c:v>1271</c:v>
                </c:pt>
                <c:pt idx="29" formatCode="#,##0">
                  <c:v>1231</c:v>
                </c:pt>
                <c:pt idx="30" formatCode="#,##0">
                  <c:v>1327</c:v>
                </c:pt>
                <c:pt idx="31" formatCode="#,##0">
                  <c:v>1235</c:v>
                </c:pt>
                <c:pt idx="32" formatCode="#,##0">
                  <c:v>1212</c:v>
                </c:pt>
                <c:pt idx="33" formatCode="#,##0">
                  <c:v>1282</c:v>
                </c:pt>
                <c:pt idx="34" formatCode="#,##0">
                  <c:v>1255</c:v>
                </c:pt>
                <c:pt idx="35" formatCode="#,##0">
                  <c:v>1356</c:v>
                </c:pt>
                <c:pt idx="36" formatCode="#,##0">
                  <c:v>1389</c:v>
                </c:pt>
                <c:pt idx="37" formatCode="#,##0">
                  <c:v>1434</c:v>
                </c:pt>
                <c:pt idx="38" formatCode="#,##0">
                  <c:v>1025</c:v>
                </c:pt>
                <c:pt idx="39" formatCode="#,##0">
                  <c:v>1179</c:v>
                </c:pt>
                <c:pt idx="40" formatCode="#,##0">
                  <c:v>1158</c:v>
                </c:pt>
                <c:pt idx="41" formatCode="#,##0">
                  <c:v>1236</c:v>
                </c:pt>
                <c:pt idx="42" formatCode="#,##0">
                  <c:v>1216</c:v>
                </c:pt>
                <c:pt idx="43" formatCode="#,##0">
                  <c:v>916</c:v>
                </c:pt>
                <c:pt idx="44" formatCode="#,##0">
                  <c:v>996</c:v>
                </c:pt>
                <c:pt idx="45" formatCode="#,##0">
                  <c:v>1144.4000000000001</c:v>
                </c:pt>
                <c:pt idx="46" formatCode="#,##0">
                  <c:v>1163</c:v>
                </c:pt>
                <c:pt idx="47" formatCode="#,##0">
                  <c:v>1275</c:v>
                </c:pt>
                <c:pt idx="48" formatCode="#,##0">
                  <c:v>1285</c:v>
                </c:pt>
                <c:pt idx="49" formatCode="#,##0">
                  <c:v>1264</c:v>
                </c:pt>
                <c:pt idx="50" formatCode="#,##0">
                  <c:v>1365</c:v>
                </c:pt>
                <c:pt idx="51" formatCode="#,##0">
                  <c:v>1264</c:v>
                </c:pt>
                <c:pt idx="52" formatCode="#,##0">
                  <c:v>1138</c:v>
                </c:pt>
                <c:pt idx="53" formatCode="#,##0">
                  <c:v>1085</c:v>
                </c:pt>
                <c:pt idx="54" formatCode="#,##0">
                  <c:v>1021</c:v>
                </c:pt>
                <c:pt idx="55" formatCode="#,##0">
                  <c:v>1045</c:v>
                </c:pt>
                <c:pt idx="56" formatCode="#,##0">
                  <c:v>1129</c:v>
                </c:pt>
                <c:pt idx="57" formatCode="#,##0">
                  <c:v>1126</c:v>
                </c:pt>
                <c:pt idx="58" formatCode="#,##0">
                  <c:v>1108</c:v>
                </c:pt>
                <c:pt idx="59" formatCode="#,##0">
                  <c:v>1186</c:v>
                </c:pt>
                <c:pt idx="60" formatCode="#,##0">
                  <c:v>1121</c:v>
                </c:pt>
                <c:pt idx="61" formatCode="#,##0">
                  <c:v>1016</c:v>
                </c:pt>
                <c:pt idx="62" formatCode="#,##0">
                  <c:v>1100</c:v>
                </c:pt>
                <c:pt idx="63" formatCode="#,##0">
                  <c:v>1042</c:v>
                </c:pt>
                <c:pt idx="64" formatCode="#,##0">
                  <c:v>1086</c:v>
                </c:pt>
                <c:pt idx="65" formatCode="#,##0">
                  <c:v>1205</c:v>
                </c:pt>
                <c:pt idx="66" formatCode="#,##0">
                  <c:v>1151.4000000000001</c:v>
                </c:pt>
                <c:pt idx="67" formatCode="#,##0">
                  <c:v>1153.8</c:v>
                </c:pt>
                <c:pt idx="68" formatCode="#,##0">
                  <c:v>1281.6000000000001</c:v>
                </c:pt>
                <c:pt idx="69" formatCode="#,##0">
                  <c:v>1270.3000000000002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84C-4953-9891-AAE6A46B91F6}"/>
            </c:ext>
          </c:extLst>
        </c:ser>
        <c:ser>
          <c:idx val="3"/>
          <c:order val="3"/>
          <c:tx>
            <c:strRef>
              <c:f>גיליון3!$H$3</c:f>
              <c:strCache>
                <c:ptCount val="1"/>
                <c:pt idx="0">
                  <c:v>Total</c:v>
                </c:pt>
              </c:strCache>
            </c:strRef>
          </c:tx>
          <c:spPr>
            <a:ln w="63500">
              <a:solidFill>
                <a:schemeClr val="tx2"/>
              </a:solidFill>
            </a:ln>
          </c:spPr>
          <c:marker>
            <c:symbol val="circle"/>
            <c:size val="4"/>
            <c:spPr>
              <a:solidFill>
                <a:sysClr val="window" lastClr="FFFFFF"/>
              </a:solidFill>
            </c:spPr>
          </c:marker>
          <c:xVal>
            <c:numRef>
              <c:f>גיליון3!$D$4:$D$73</c:f>
              <c:numCache>
                <c:formatCode>0_)</c:formatCode>
                <c:ptCount val="70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 formatCode="General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 formatCode="General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  <c:pt idx="61">
                  <c:v>2009</c:v>
                </c:pt>
                <c:pt idx="62">
                  <c:v>2010</c:v>
                </c:pt>
                <c:pt idx="63">
                  <c:v>2011</c:v>
                </c:pt>
                <c:pt idx="64">
                  <c:v>2012</c:v>
                </c:pt>
                <c:pt idx="65">
                  <c:v>2013</c:v>
                </c:pt>
                <c:pt idx="66">
                  <c:v>2014</c:v>
                </c:pt>
                <c:pt idx="67">
                  <c:v>2015</c:v>
                </c:pt>
                <c:pt idx="68">
                  <c:v>2016</c:v>
                </c:pt>
                <c:pt idx="69">
                  <c:v>2017</c:v>
                </c:pt>
              </c:numCache>
            </c:numRef>
          </c:xVal>
          <c:yVal>
            <c:numRef>
              <c:f>גיליון3!$H$4:$H$73</c:f>
              <c:numCache>
                <c:formatCode>General</c:formatCode>
                <c:ptCount val="70"/>
                <c:pt idx="2" formatCode="#,##0">
                  <c:v>562</c:v>
                </c:pt>
                <c:pt idx="6" formatCode="#,##0">
                  <c:v>850</c:v>
                </c:pt>
                <c:pt idx="10" formatCode="#,##0">
                  <c:v>1274</c:v>
                </c:pt>
                <c:pt idx="11" formatCode="#,##0">
                  <c:v>1230</c:v>
                </c:pt>
                <c:pt idx="12" formatCode="#,##0">
                  <c:v>1338</c:v>
                </c:pt>
                <c:pt idx="13" formatCode="#,##0">
                  <c:v>1287</c:v>
                </c:pt>
                <c:pt idx="14" formatCode="#,##0">
                  <c:v>1373</c:v>
                </c:pt>
                <c:pt idx="15" formatCode="#,##0">
                  <c:v>1288.3689999999999</c:v>
                </c:pt>
                <c:pt idx="16" formatCode="#,##0">
                  <c:v>1329</c:v>
                </c:pt>
                <c:pt idx="17" formatCode="#,##0">
                  <c:v>1418</c:v>
                </c:pt>
                <c:pt idx="18" formatCode="#,##0">
                  <c:v>1474</c:v>
                </c:pt>
                <c:pt idx="19" formatCode="#,##0">
                  <c:v>1411</c:v>
                </c:pt>
                <c:pt idx="20" formatCode="#,##0">
                  <c:v>1537</c:v>
                </c:pt>
                <c:pt idx="21" formatCode="#,##0">
                  <c:v>1564</c:v>
                </c:pt>
                <c:pt idx="22" formatCode="#,##0">
                  <c:v>1659</c:v>
                </c:pt>
                <c:pt idx="23" formatCode="#,##0">
                  <c:v>1565</c:v>
                </c:pt>
                <c:pt idx="24" formatCode="#,##0">
                  <c:v>1676</c:v>
                </c:pt>
                <c:pt idx="25" formatCode="#,##0">
                  <c:v>1565</c:v>
                </c:pt>
                <c:pt idx="26" formatCode="#,##0">
                  <c:v>1596</c:v>
                </c:pt>
                <c:pt idx="27" formatCode="#,##0">
                  <c:v>1728</c:v>
                </c:pt>
                <c:pt idx="28" formatCode="#,##0">
                  <c:v>1670</c:v>
                </c:pt>
                <c:pt idx="29" formatCode="#,##0">
                  <c:v>1673</c:v>
                </c:pt>
                <c:pt idx="30" formatCode="#,##0">
                  <c:v>1790</c:v>
                </c:pt>
                <c:pt idx="31" formatCode="#,##0">
                  <c:v>1700</c:v>
                </c:pt>
                <c:pt idx="32" formatCode="#,##0">
                  <c:v>1679</c:v>
                </c:pt>
                <c:pt idx="33" formatCode="#,##0">
                  <c:v>1770</c:v>
                </c:pt>
                <c:pt idx="34" formatCode="#,##0">
                  <c:v>1759</c:v>
                </c:pt>
                <c:pt idx="35" formatCode="#,##0">
                  <c:v>1878</c:v>
                </c:pt>
                <c:pt idx="36" formatCode="#,##0">
                  <c:v>1920</c:v>
                </c:pt>
                <c:pt idx="37" formatCode="#,##0">
                  <c:v>1987</c:v>
                </c:pt>
                <c:pt idx="38" formatCode="#,##0">
                  <c:v>1560</c:v>
                </c:pt>
                <c:pt idx="39" formatCode="#,##0">
                  <c:v>1749</c:v>
                </c:pt>
                <c:pt idx="40" formatCode="#,##0">
                  <c:v>1630</c:v>
                </c:pt>
                <c:pt idx="41" formatCode="#,##0">
                  <c:v>1851</c:v>
                </c:pt>
                <c:pt idx="42" formatCode="#,##0">
                  <c:v>1804</c:v>
                </c:pt>
                <c:pt idx="43" formatCode="#,##0">
                  <c:v>1492</c:v>
                </c:pt>
                <c:pt idx="44" formatCode="#,##0">
                  <c:v>1617</c:v>
                </c:pt>
                <c:pt idx="45" formatCode="#,##0">
                  <c:v>1762.4</c:v>
                </c:pt>
                <c:pt idx="46" formatCode="#,##0">
                  <c:v>1813</c:v>
                </c:pt>
                <c:pt idx="47" formatCode="#,##0">
                  <c:v>1981</c:v>
                </c:pt>
                <c:pt idx="48" formatCode="#,##0">
                  <c:v>2013</c:v>
                </c:pt>
                <c:pt idx="49" formatCode="#,##0">
                  <c:v>2008</c:v>
                </c:pt>
                <c:pt idx="50" formatCode="#,##0">
                  <c:v>2166</c:v>
                </c:pt>
                <c:pt idx="51" formatCode="#,##0">
                  <c:v>2073</c:v>
                </c:pt>
                <c:pt idx="52" formatCode="#,##0">
                  <c:v>1924</c:v>
                </c:pt>
                <c:pt idx="53" formatCode="#,##0">
                  <c:v>1800</c:v>
                </c:pt>
                <c:pt idx="54" formatCode="#,##0">
                  <c:v>1831</c:v>
                </c:pt>
                <c:pt idx="55" formatCode="#,##0">
                  <c:v>1860</c:v>
                </c:pt>
                <c:pt idx="56" formatCode="#,##0">
                  <c:v>1954</c:v>
                </c:pt>
                <c:pt idx="57" formatCode="#,##0">
                  <c:v>1961</c:v>
                </c:pt>
                <c:pt idx="58" formatCode="#,##0">
                  <c:v>1959</c:v>
                </c:pt>
                <c:pt idx="59" formatCode="#,##0">
                  <c:v>2072</c:v>
                </c:pt>
                <c:pt idx="60" formatCode="#,##0">
                  <c:v>2001</c:v>
                </c:pt>
                <c:pt idx="61" formatCode="#,##0">
                  <c:v>1810</c:v>
                </c:pt>
                <c:pt idx="62" formatCode="#,##0">
                  <c:v>1919</c:v>
                </c:pt>
                <c:pt idx="63" formatCode="#,##0">
                  <c:v>1831</c:v>
                </c:pt>
                <c:pt idx="64" formatCode="#,##0">
                  <c:v>1903</c:v>
                </c:pt>
                <c:pt idx="65" formatCode="#,##0">
                  <c:v>2076</c:v>
                </c:pt>
                <c:pt idx="66" formatCode="#,##0">
                  <c:v>2027.5700000000002</c:v>
                </c:pt>
                <c:pt idx="67" formatCode="#,##0">
                  <c:v>2052.02</c:v>
                </c:pt>
                <c:pt idx="68" formatCode="#,##0">
                  <c:v>2217.6800000000003</c:v>
                </c:pt>
                <c:pt idx="69" formatCode="#,##0">
                  <c:v>2260.69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84C-4953-9891-AAE6A46B91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758656"/>
        <c:axId val="120760192"/>
      </c:scatterChart>
      <c:scatterChart>
        <c:scatterStyle val="lineMarker"/>
        <c:varyColors val="0"/>
        <c:ser>
          <c:idx val="4"/>
          <c:order val="4"/>
          <c:tx>
            <c:strRef>
              <c:f>גיליון3!$J$3</c:f>
              <c:strCache>
                <c:ptCount val="1"/>
                <c:pt idx="0">
                  <c:v>Population</c:v>
                </c:pt>
              </c:strCache>
            </c:strRef>
          </c:tx>
          <c:spPr>
            <a:ln w="635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גיליון3!$D$4:$D$73</c:f>
              <c:numCache>
                <c:formatCode>0_)</c:formatCode>
                <c:ptCount val="70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 formatCode="General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 formatCode="General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  <c:pt idx="61">
                  <c:v>2009</c:v>
                </c:pt>
                <c:pt idx="62">
                  <c:v>2010</c:v>
                </c:pt>
                <c:pt idx="63">
                  <c:v>2011</c:v>
                </c:pt>
                <c:pt idx="64">
                  <c:v>2012</c:v>
                </c:pt>
                <c:pt idx="65">
                  <c:v>2013</c:v>
                </c:pt>
                <c:pt idx="66">
                  <c:v>2014</c:v>
                </c:pt>
                <c:pt idx="67">
                  <c:v>2015</c:v>
                </c:pt>
                <c:pt idx="68">
                  <c:v>2016</c:v>
                </c:pt>
                <c:pt idx="69">
                  <c:v>2017</c:v>
                </c:pt>
              </c:numCache>
            </c:numRef>
          </c:xVal>
          <c:yVal>
            <c:numRef>
              <c:f>גיליון3!$J$4:$J$73</c:f>
              <c:numCache>
                <c:formatCode>_ * #,##0_ ;_ * \-#,##0_ ;_ * "-"??_ ;_ @_ </c:formatCode>
                <c:ptCount val="70"/>
                <c:pt idx="0">
                  <c:v>806</c:v>
                </c:pt>
                <c:pt idx="1">
                  <c:v>1174</c:v>
                </c:pt>
                <c:pt idx="2">
                  <c:v>1370</c:v>
                </c:pt>
                <c:pt idx="3">
                  <c:v>1578</c:v>
                </c:pt>
                <c:pt idx="4">
                  <c:v>1630</c:v>
                </c:pt>
                <c:pt idx="5">
                  <c:v>1669</c:v>
                </c:pt>
                <c:pt idx="6">
                  <c:v>1718</c:v>
                </c:pt>
                <c:pt idx="7">
                  <c:v>1789</c:v>
                </c:pt>
                <c:pt idx="8">
                  <c:v>1872</c:v>
                </c:pt>
                <c:pt idx="9">
                  <c:v>1976</c:v>
                </c:pt>
                <c:pt idx="10">
                  <c:v>2032</c:v>
                </c:pt>
                <c:pt idx="11">
                  <c:v>2089</c:v>
                </c:pt>
                <c:pt idx="12">
                  <c:v>2150</c:v>
                </c:pt>
                <c:pt idx="13">
                  <c:v>2234</c:v>
                </c:pt>
                <c:pt idx="14">
                  <c:v>2332</c:v>
                </c:pt>
                <c:pt idx="15">
                  <c:v>2430</c:v>
                </c:pt>
                <c:pt idx="16">
                  <c:v>2526</c:v>
                </c:pt>
                <c:pt idx="17">
                  <c:v>2598</c:v>
                </c:pt>
                <c:pt idx="18">
                  <c:v>2657</c:v>
                </c:pt>
                <c:pt idx="19">
                  <c:v>2776</c:v>
                </c:pt>
                <c:pt idx="20">
                  <c:v>2841</c:v>
                </c:pt>
                <c:pt idx="21">
                  <c:v>2930</c:v>
                </c:pt>
                <c:pt idx="22">
                  <c:v>3022</c:v>
                </c:pt>
                <c:pt idx="23">
                  <c:v>3121</c:v>
                </c:pt>
                <c:pt idx="24">
                  <c:v>3225</c:v>
                </c:pt>
                <c:pt idx="25">
                  <c:v>3338</c:v>
                </c:pt>
                <c:pt idx="26">
                  <c:v>3422</c:v>
                </c:pt>
                <c:pt idx="27">
                  <c:v>3493</c:v>
                </c:pt>
                <c:pt idx="28">
                  <c:v>3575</c:v>
                </c:pt>
                <c:pt idx="29">
                  <c:v>3653</c:v>
                </c:pt>
                <c:pt idx="30">
                  <c:v>3738</c:v>
                </c:pt>
                <c:pt idx="31">
                  <c:v>3836</c:v>
                </c:pt>
                <c:pt idx="32">
                  <c:v>3922</c:v>
                </c:pt>
                <c:pt idx="33">
                  <c:v>3978</c:v>
                </c:pt>
                <c:pt idx="34">
                  <c:v>4064</c:v>
                </c:pt>
                <c:pt idx="35">
                  <c:v>4119</c:v>
                </c:pt>
                <c:pt idx="36">
                  <c:v>4200</c:v>
                </c:pt>
                <c:pt idx="37">
                  <c:v>4266</c:v>
                </c:pt>
                <c:pt idx="38">
                  <c:v>4331</c:v>
                </c:pt>
                <c:pt idx="39">
                  <c:v>4407</c:v>
                </c:pt>
                <c:pt idx="40">
                  <c:v>4477</c:v>
                </c:pt>
                <c:pt idx="41">
                  <c:v>4560</c:v>
                </c:pt>
                <c:pt idx="42">
                  <c:v>4822</c:v>
                </c:pt>
                <c:pt idx="43">
                  <c:v>5059</c:v>
                </c:pt>
                <c:pt idx="44">
                  <c:v>5196</c:v>
                </c:pt>
                <c:pt idx="45">
                  <c:v>5328</c:v>
                </c:pt>
                <c:pt idx="46">
                  <c:v>5472</c:v>
                </c:pt>
                <c:pt idx="47">
                  <c:v>5619</c:v>
                </c:pt>
                <c:pt idx="48">
                  <c:v>5689</c:v>
                </c:pt>
                <c:pt idx="49">
                  <c:v>5987</c:v>
                </c:pt>
                <c:pt idx="50">
                  <c:v>6038</c:v>
                </c:pt>
                <c:pt idx="51">
                  <c:v>6200</c:v>
                </c:pt>
                <c:pt idx="52">
                  <c:v>6289</c:v>
                </c:pt>
                <c:pt idx="53">
                  <c:v>6460</c:v>
                </c:pt>
                <c:pt idx="54">
                  <c:v>6600</c:v>
                </c:pt>
                <c:pt idx="55">
                  <c:v>6600</c:v>
                </c:pt>
                <c:pt idx="56">
                  <c:v>6780</c:v>
                </c:pt>
                <c:pt idx="57">
                  <c:v>6948</c:v>
                </c:pt>
                <c:pt idx="58">
                  <c:v>7116</c:v>
                </c:pt>
                <c:pt idx="59">
                  <c:v>7244</c:v>
                </c:pt>
                <c:pt idx="60">
                  <c:v>7337</c:v>
                </c:pt>
                <c:pt idx="61">
                  <c:v>7552</c:v>
                </c:pt>
                <c:pt idx="62">
                  <c:v>7695</c:v>
                </c:pt>
                <c:pt idx="63">
                  <c:v>7837</c:v>
                </c:pt>
                <c:pt idx="64">
                  <c:v>7984</c:v>
                </c:pt>
                <c:pt idx="65">
                  <c:v>8134</c:v>
                </c:pt>
                <c:pt idx="66">
                  <c:v>8297</c:v>
                </c:pt>
                <c:pt idx="67">
                  <c:v>8463</c:v>
                </c:pt>
                <c:pt idx="68">
                  <c:v>8629</c:v>
                </c:pt>
                <c:pt idx="69">
                  <c:v>8798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84C-4953-9891-AAE6A46B91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772480"/>
        <c:axId val="120770560"/>
      </c:scatterChart>
      <c:valAx>
        <c:axId val="120758656"/>
        <c:scaling>
          <c:orientation val="minMax"/>
          <c:max val="2020"/>
        </c:scaling>
        <c:delete val="0"/>
        <c:axPos val="b"/>
        <c:majorGridlines/>
        <c:numFmt formatCode="0_)" sourceLinked="1"/>
        <c:majorTickMark val="out"/>
        <c:minorTickMark val="none"/>
        <c:tickLblPos val="nextTo"/>
        <c:crossAx val="120760192"/>
        <c:crosses val="autoZero"/>
        <c:crossBetween val="midCat"/>
      </c:valAx>
      <c:valAx>
        <c:axId val="120760192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20758656"/>
        <c:crosses val="autoZero"/>
        <c:crossBetween val="midCat"/>
      </c:valAx>
      <c:valAx>
        <c:axId val="120770560"/>
        <c:scaling>
          <c:orientation val="minMax"/>
        </c:scaling>
        <c:delete val="0"/>
        <c:axPos val="r"/>
        <c:numFmt formatCode="_ * #,##0_ ;_ * \-#,##0_ ;_ * &quot;-&quot;??_ ;_ @_ " sourceLinked="1"/>
        <c:majorTickMark val="out"/>
        <c:minorTickMark val="none"/>
        <c:tickLblPos val="nextTo"/>
        <c:crossAx val="120772480"/>
        <c:crosses val="max"/>
        <c:crossBetween val="midCat"/>
      </c:valAx>
      <c:valAx>
        <c:axId val="120772480"/>
        <c:scaling>
          <c:orientation val="minMax"/>
        </c:scaling>
        <c:delete val="1"/>
        <c:axPos val="b"/>
        <c:numFmt formatCode="0_)" sourceLinked="1"/>
        <c:majorTickMark val="out"/>
        <c:minorTickMark val="none"/>
        <c:tickLblPos val="none"/>
        <c:crossAx val="120770560"/>
        <c:crosses val="autoZero"/>
        <c:crossBetween val="midCat"/>
      </c:valAx>
    </c:plotArea>
    <c:plotVisOnly val="1"/>
    <c:dispBlanksAs val="gap"/>
    <c:showDLblsOverMax val="0"/>
  </c:chart>
  <c:spPr>
    <a:solidFill>
      <a:sysClr val="window" lastClr="FFFFFF"/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3991045236992551E-2"/>
          <c:y val="2.2427032686488012E-2"/>
          <c:w val="0.58462697064827673"/>
          <c:h val="0.97757296731351195"/>
        </c:manualLayout>
      </c:layout>
      <c:pieChart>
        <c:varyColors val="1"/>
        <c:ser>
          <c:idx val="0"/>
          <c:order val="0"/>
          <c:spPr>
            <a:ln w="158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E5C02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66D-4B4D-9406-53055F4C33F0}"/>
              </c:ext>
            </c:extLst>
          </c:dPt>
          <c:dPt>
            <c:idx val="1"/>
            <c:bubble3D val="0"/>
            <c:spPr>
              <a:solidFill>
                <a:srgbClr val="FFFF66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66D-4B4D-9406-53055F4C33F0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66D-4B4D-9406-53055F4C33F0}"/>
              </c:ext>
            </c:extLst>
          </c:dPt>
          <c:dPt>
            <c:idx val="3"/>
            <c:bubble3D val="0"/>
            <c:spPr>
              <a:solidFill>
                <a:srgbClr val="62FB25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66D-4B4D-9406-53055F4C33F0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C66D-4B4D-9406-53055F4C33F0}"/>
              </c:ext>
            </c:extLst>
          </c:dPt>
          <c:dLbls>
            <c:dLbl>
              <c:idx val="0"/>
              <c:layout>
                <c:manualLayout>
                  <c:x val="-0.14700369743714148"/>
                  <c:y val="0.3130182535741816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66D-4B4D-9406-53055F4C33F0}"/>
                </c:ext>
              </c:extLst>
            </c:dLbl>
            <c:dLbl>
              <c:idx val="1"/>
              <c:layout>
                <c:manualLayout>
                  <c:x val="-3.1560505234886197E-3"/>
                  <c:y val="-2.0833239657731806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chemeClr val="tx1"/>
                        </a:solidFill>
                      </a:rPr>
                      <a:t>3.5%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66D-4B4D-9406-53055F4C33F0}"/>
                </c:ext>
              </c:extLst>
            </c:dLbl>
            <c:dLbl>
              <c:idx val="2"/>
              <c:layout>
                <c:manualLayout>
                  <c:x val="-1.0256330443714691E-2"/>
                  <c:y val="-0.10211197264115759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66D-4B4D-9406-53055F4C33F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6D-4B4D-9406-53055F4C33F0}"/>
                </c:ext>
              </c:extLst>
            </c:dLbl>
            <c:dLbl>
              <c:idx val="4"/>
              <c:layout>
                <c:manualLayout>
                  <c:x val="7.7697687638079924E-2"/>
                  <c:y val="0.3182546661690655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28.5%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66D-4B4D-9406-53055F4C33F0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'Plots PPT'!$BY$37:$BY$41</c:f>
              <c:strCache>
                <c:ptCount val="5"/>
                <c:pt idx="0">
                  <c:v>Effluent</c:v>
                </c:pt>
                <c:pt idx="1">
                  <c:v>Brackish</c:v>
                </c:pt>
                <c:pt idx="2">
                  <c:v>Desalinated Sea</c:v>
                </c:pt>
                <c:pt idx="3">
                  <c:v>Desalinated Brackish</c:v>
                </c:pt>
                <c:pt idx="4">
                  <c:v>Natural Potable</c:v>
                </c:pt>
              </c:strCache>
            </c:strRef>
          </c:cat>
          <c:val>
            <c:numRef>
              <c:f>'Plots PPT'!$CD$37:$CD$41</c:f>
              <c:numCache>
                <c:formatCode>0.0</c:formatCode>
                <c:ptCount val="5"/>
                <c:pt idx="0">
                  <c:v>26.053832681766529</c:v>
                </c:pt>
                <c:pt idx="1">
                  <c:v>3.6419478336409785</c:v>
                </c:pt>
                <c:pt idx="2">
                  <c:v>39.782755479184537</c:v>
                </c:pt>
                <c:pt idx="3">
                  <c:v>1.960094551828186</c:v>
                </c:pt>
                <c:pt idx="4">
                  <c:v>28.561369453579772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66D-4B4D-9406-53055F4C33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noFill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89216972878388"/>
          <c:y val="3.2684016907526099E-2"/>
          <c:w val="0.84322309711286092"/>
          <c:h val="0.78436862584929556"/>
        </c:manualLayout>
      </c:layout>
      <c:areaChart>
        <c:grouping val="stacked"/>
        <c:varyColors val="0"/>
        <c:ser>
          <c:idx val="4"/>
          <c:order val="0"/>
          <c:tx>
            <c:strRef>
              <c:f>Main!$BW$9</c:f>
              <c:strCache>
                <c:ptCount val="1"/>
                <c:pt idx="0">
                  <c:v>שפירים</c:v>
                </c:pt>
              </c:strCache>
            </c:strRef>
          </c:tx>
          <c:spPr>
            <a:solidFill>
              <a:schemeClr val="bg1"/>
            </a:solidFill>
            <a:ln w="9525">
              <a:solidFill>
                <a:schemeClr val="tx1"/>
              </a:solidFill>
            </a:ln>
          </c:spPr>
          <c:cat>
            <c:numRef>
              <c:f>Main!$A$37:$A$91</c:f>
              <c:numCache>
                <c:formatCode>General</c:formatCode>
                <c:ptCount val="5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2010</c:v>
                </c:pt>
                <c:pt idx="50">
                  <c:v>2015</c:v>
                </c:pt>
                <c:pt idx="51">
                  <c:v>2020</c:v>
                </c:pt>
                <c:pt idx="52">
                  <c:v>2025</c:v>
                </c:pt>
                <c:pt idx="53">
                  <c:v>2030</c:v>
                </c:pt>
                <c:pt idx="54">
                  <c:v>2050</c:v>
                </c:pt>
              </c:numCache>
            </c:numRef>
          </c:cat>
          <c:val>
            <c:numRef>
              <c:f>Main!$CF$37:$CF$91</c:f>
              <c:numCache>
                <c:formatCode>0</c:formatCode>
                <c:ptCount val="55"/>
                <c:pt idx="0">
                  <c:v>1338</c:v>
                </c:pt>
                <c:pt idx="1">
                  <c:v>1287</c:v>
                </c:pt>
                <c:pt idx="2">
                  <c:v>1373.1</c:v>
                </c:pt>
                <c:pt idx="3">
                  <c:v>1288.3999999999999</c:v>
                </c:pt>
                <c:pt idx="4">
                  <c:v>1328.9</c:v>
                </c:pt>
                <c:pt idx="5">
                  <c:v>1418.5000000000002</c:v>
                </c:pt>
                <c:pt idx="6">
                  <c:v>1474.5</c:v>
                </c:pt>
                <c:pt idx="7">
                  <c:v>1410.7</c:v>
                </c:pt>
                <c:pt idx="8">
                  <c:v>1536.8000000000002</c:v>
                </c:pt>
                <c:pt idx="9">
                  <c:v>1563.9</c:v>
                </c:pt>
                <c:pt idx="10">
                  <c:v>1659</c:v>
                </c:pt>
                <c:pt idx="11">
                  <c:v>1564.7999999999997</c:v>
                </c:pt>
                <c:pt idx="12">
                  <c:v>1675.6</c:v>
                </c:pt>
                <c:pt idx="13">
                  <c:v>1565.1</c:v>
                </c:pt>
                <c:pt idx="14">
                  <c:v>1596.2</c:v>
                </c:pt>
                <c:pt idx="15">
                  <c:v>1727.8000000000002</c:v>
                </c:pt>
                <c:pt idx="16">
                  <c:v>1669.7</c:v>
                </c:pt>
                <c:pt idx="17">
                  <c:v>1673.4</c:v>
                </c:pt>
                <c:pt idx="18">
                  <c:v>1786.7</c:v>
                </c:pt>
                <c:pt idx="19">
                  <c:v>1690.1999999999998</c:v>
                </c:pt>
                <c:pt idx="20">
                  <c:v>1678.9</c:v>
                </c:pt>
                <c:pt idx="21">
                  <c:v>1769.8000000000002</c:v>
                </c:pt>
                <c:pt idx="22">
                  <c:v>1758.6999999999998</c:v>
                </c:pt>
                <c:pt idx="23">
                  <c:v>1877.7</c:v>
                </c:pt>
                <c:pt idx="24">
                  <c:v>1920.1</c:v>
                </c:pt>
                <c:pt idx="25">
                  <c:v>2024.3</c:v>
                </c:pt>
                <c:pt idx="26">
                  <c:v>1652.1999999999998</c:v>
                </c:pt>
                <c:pt idx="27">
                  <c:v>1732.7</c:v>
                </c:pt>
                <c:pt idx="28">
                  <c:v>1629.4</c:v>
                </c:pt>
                <c:pt idx="29">
                  <c:v>1850.6999999999998</c:v>
                </c:pt>
                <c:pt idx="30">
                  <c:v>1776.2</c:v>
                </c:pt>
                <c:pt idx="31">
                  <c:v>1420</c:v>
                </c:pt>
                <c:pt idx="32">
                  <c:v>1551.1999999999998</c:v>
                </c:pt>
                <c:pt idx="33">
                  <c:v>1452.8999999999999</c:v>
                </c:pt>
                <c:pt idx="34">
                  <c:v>1483.5000000000002</c:v>
                </c:pt>
                <c:pt idx="35">
                  <c:v>1574.8000000000002</c:v>
                </c:pt>
                <c:pt idx="36">
                  <c:v>1653.173399999991</c:v>
                </c:pt>
                <c:pt idx="37">
                  <c:v>1646.9288000000001</c:v>
                </c:pt>
                <c:pt idx="38">
                  <c:v>1778.8000000000002</c:v>
                </c:pt>
                <c:pt idx="39">
                  <c:v>1681.8</c:v>
                </c:pt>
                <c:pt idx="40">
                  <c:v>1575.538</c:v>
                </c:pt>
                <c:pt idx="41">
                  <c:v>1392.3500999999999</c:v>
                </c:pt>
                <c:pt idx="42">
                  <c:v>1402.9434999999999</c:v>
                </c:pt>
                <c:pt idx="43">
                  <c:v>1440.4805000000001</c:v>
                </c:pt>
                <c:pt idx="44">
                  <c:v>1458.7830999999999</c:v>
                </c:pt>
                <c:pt idx="45">
                  <c:v>1321.6090000000002</c:v>
                </c:pt>
                <c:pt idx="46">
                  <c:v>1322.6929999999998</c:v>
                </c:pt>
                <c:pt idx="47">
                  <c:v>1383.4</c:v>
                </c:pt>
                <c:pt idx="48">
                  <c:v>1326</c:v>
                </c:pt>
                <c:pt idx="49">
                  <c:v>1200.0004000000004</c:v>
                </c:pt>
                <c:pt idx="50">
                  <c:v>1190.0001999999999</c:v>
                </c:pt>
                <c:pt idx="51">
                  <c:v>1171</c:v>
                </c:pt>
                <c:pt idx="52">
                  <c:v>1123</c:v>
                </c:pt>
                <c:pt idx="53">
                  <c:v>1080.0000000000002</c:v>
                </c:pt>
                <c:pt idx="54">
                  <c:v>1019.999703527487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01-4971-BD30-E64D87173D25}"/>
            </c:ext>
          </c:extLst>
        </c:ser>
        <c:ser>
          <c:idx val="3"/>
          <c:order val="1"/>
          <c:tx>
            <c:strRef>
              <c:f>Main!$AR$8</c:f>
              <c:strCache>
                <c:ptCount val="1"/>
                <c:pt idx="0">
                  <c:v>התפלת מליחים</c:v>
                </c:pt>
              </c:strCache>
            </c:strRef>
          </c:tx>
          <c:spPr>
            <a:solidFill>
              <a:srgbClr val="62FB25"/>
            </a:solidFill>
          </c:spPr>
          <c:val>
            <c:numRef>
              <c:f>Main!$AR$37:$AR$91</c:f>
              <c:numCache>
                <c:formatCode>General</c:formatCode>
                <c:ptCount val="5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 formatCode="0">
                  <c:v>20</c:v>
                </c:pt>
                <c:pt idx="49" formatCode="0">
                  <c:v>23</c:v>
                </c:pt>
                <c:pt idx="50" formatCode="0">
                  <c:v>36.5</c:v>
                </c:pt>
                <c:pt idx="51" formatCode="0">
                  <c:v>50.000000000000007</c:v>
                </c:pt>
                <c:pt idx="52" formatCode="0">
                  <c:v>55</c:v>
                </c:pt>
                <c:pt idx="53" formatCode="0">
                  <c:v>60</c:v>
                </c:pt>
                <c:pt idx="54" formatCode="0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01-4971-BD30-E64D87173D25}"/>
            </c:ext>
          </c:extLst>
        </c:ser>
        <c:ser>
          <c:idx val="1"/>
          <c:order val="2"/>
          <c:tx>
            <c:strRef>
              <c:f>Main!$AQ$8</c:f>
              <c:strCache>
                <c:ptCount val="1"/>
                <c:pt idx="0">
                  <c:v>התפלת מי ים</c:v>
                </c:pt>
              </c:strCache>
            </c:strRef>
          </c:tx>
          <c:spPr>
            <a:solidFill>
              <a:srgbClr val="0070C0"/>
            </a:solidFill>
            <a:ln w="25400">
              <a:solidFill>
                <a:schemeClr val="bg1"/>
              </a:solidFill>
            </a:ln>
          </c:spPr>
          <c:val>
            <c:numRef>
              <c:f>Main!$AQ$37:$AQ$91</c:f>
              <c:numCache>
                <c:formatCode>General</c:formatCode>
                <c:ptCount val="5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120</c:v>
                </c:pt>
                <c:pt idx="46">
                  <c:v>120</c:v>
                </c:pt>
                <c:pt idx="47">
                  <c:v>130</c:v>
                </c:pt>
                <c:pt idx="48" formatCode="0">
                  <c:v>110</c:v>
                </c:pt>
                <c:pt idx="49" formatCode="0">
                  <c:v>283.96760204491835</c:v>
                </c:pt>
                <c:pt idx="50" formatCode="0">
                  <c:v>521.6552429893344</c:v>
                </c:pt>
                <c:pt idx="51" formatCode="0">
                  <c:v>759.34288393375141</c:v>
                </c:pt>
                <c:pt idx="52" formatCode="0">
                  <c:v>779.71851632392702</c:v>
                </c:pt>
                <c:pt idx="53" formatCode="0">
                  <c:v>800.09414871410263</c:v>
                </c:pt>
                <c:pt idx="54" formatCode="0">
                  <c:v>1420.7441579517351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01-4971-BD30-E64D87173D25}"/>
            </c:ext>
          </c:extLst>
        </c:ser>
        <c:ser>
          <c:idx val="2"/>
          <c:order val="3"/>
          <c:tx>
            <c:strRef>
              <c:f>Main!$BT$8</c:f>
              <c:strCache>
                <c:ptCount val="1"/>
                <c:pt idx="0">
                  <c:v>מליחים</c:v>
                </c:pt>
              </c:strCache>
            </c:strRef>
          </c:tx>
          <c:spPr>
            <a:solidFill>
              <a:srgbClr val="FFFF00"/>
            </a:solidFill>
            <a:ln w="6350">
              <a:solidFill>
                <a:prstClr val="black"/>
              </a:solidFill>
            </a:ln>
          </c:spPr>
          <c:val>
            <c:numRef>
              <c:f>Main!$BT$37:$BT$91</c:f>
              <c:numCache>
                <c:formatCode>0</c:formatCode>
                <c:ptCount val="5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89.3</c:v>
                </c:pt>
                <c:pt idx="34">
                  <c:v>91.1</c:v>
                </c:pt>
                <c:pt idx="35">
                  <c:v>90</c:v>
                </c:pt>
                <c:pt idx="36">
                  <c:v>106.19999999999999</c:v>
                </c:pt>
                <c:pt idx="37">
                  <c:v>127.4</c:v>
                </c:pt>
                <c:pt idx="38">
                  <c:v>133</c:v>
                </c:pt>
                <c:pt idx="39">
                  <c:v>136.30000000000001</c:v>
                </c:pt>
                <c:pt idx="40">
                  <c:v>133.9</c:v>
                </c:pt>
                <c:pt idx="41">
                  <c:v>179.8</c:v>
                </c:pt>
                <c:pt idx="42">
                  <c:v>182.3</c:v>
                </c:pt>
                <c:pt idx="43">
                  <c:v>182.6</c:v>
                </c:pt>
                <c:pt idx="44">
                  <c:v>216</c:v>
                </c:pt>
                <c:pt idx="45">
                  <c:v>224.2</c:v>
                </c:pt>
                <c:pt idx="46">
                  <c:v>220.3</c:v>
                </c:pt>
                <c:pt idx="47">
                  <c:v>231.1</c:v>
                </c:pt>
                <c:pt idx="48">
                  <c:v>223</c:v>
                </c:pt>
                <c:pt idx="49">
                  <c:v>174</c:v>
                </c:pt>
                <c:pt idx="50">
                  <c:v>162.02736914129426</c:v>
                </c:pt>
                <c:pt idx="51">
                  <c:v>150.05473828258641</c:v>
                </c:pt>
                <c:pt idx="52">
                  <c:v>145.06614209145852</c:v>
                </c:pt>
                <c:pt idx="53">
                  <c:v>140.0775459003307</c:v>
                </c:pt>
                <c:pt idx="54">
                  <c:v>130.06329113923999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01-4971-BD30-E64D87173D25}"/>
            </c:ext>
          </c:extLst>
        </c:ser>
        <c:ser>
          <c:idx val="0"/>
          <c:order val="4"/>
          <c:tx>
            <c:strRef>
              <c:f>Main!$BU$8</c:f>
              <c:strCache>
                <c:ptCount val="1"/>
                <c:pt idx="0">
                  <c:v>קולחים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chemeClr val="tx1"/>
              </a:solidFill>
            </a:ln>
          </c:spPr>
          <c:cat>
            <c:numRef>
              <c:f>Main!$A$37:$A$91</c:f>
              <c:numCache>
                <c:formatCode>General</c:formatCode>
                <c:ptCount val="5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2010</c:v>
                </c:pt>
                <c:pt idx="50">
                  <c:v>2015</c:v>
                </c:pt>
                <c:pt idx="51">
                  <c:v>2020</c:v>
                </c:pt>
                <c:pt idx="52">
                  <c:v>2025</c:v>
                </c:pt>
                <c:pt idx="53">
                  <c:v>2030</c:v>
                </c:pt>
                <c:pt idx="54">
                  <c:v>2050</c:v>
                </c:pt>
              </c:numCache>
            </c:numRef>
          </c:cat>
          <c:val>
            <c:numRef>
              <c:f>Main!$BD$37:$BD$91</c:f>
              <c:numCache>
                <c:formatCode>General</c:formatCode>
                <c:ptCount val="5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 formatCode="0">
                  <c:v>199.7</c:v>
                </c:pt>
                <c:pt idx="34" formatCode="0">
                  <c:v>219.3</c:v>
                </c:pt>
                <c:pt idx="35" formatCode="0">
                  <c:v>250</c:v>
                </c:pt>
                <c:pt idx="36" formatCode="0">
                  <c:v>270</c:v>
                </c:pt>
                <c:pt idx="37" formatCode="0">
                  <c:v>255.4</c:v>
                </c:pt>
                <c:pt idx="38" formatCode="0">
                  <c:v>271</c:v>
                </c:pt>
                <c:pt idx="39" formatCode="0">
                  <c:v>285.5</c:v>
                </c:pt>
                <c:pt idx="40" formatCode="0">
                  <c:v>259.7</c:v>
                </c:pt>
                <c:pt idx="41" formatCode="0">
                  <c:v>266.39999999999969</c:v>
                </c:pt>
                <c:pt idx="42" formatCode="0">
                  <c:v>285.7</c:v>
                </c:pt>
                <c:pt idx="43" formatCode="0">
                  <c:v>285</c:v>
                </c:pt>
                <c:pt idx="44" formatCode="0">
                  <c:v>327.2</c:v>
                </c:pt>
                <c:pt idx="45" formatCode="0">
                  <c:v>340.7</c:v>
                </c:pt>
                <c:pt idx="46" formatCode="0">
                  <c:v>354.1</c:v>
                </c:pt>
                <c:pt idx="47" formatCode="0">
                  <c:v>386.6</c:v>
                </c:pt>
                <c:pt idx="48" formatCode="0">
                  <c:v>400</c:v>
                </c:pt>
                <c:pt idx="49" formatCode="#,##0">
                  <c:v>400.24492685999996</c:v>
                </c:pt>
                <c:pt idx="50" formatCode="#,##0">
                  <c:v>464.0204533530453</c:v>
                </c:pt>
                <c:pt idx="51" formatCode="#,##0">
                  <c:v>527.79597984609529</c:v>
                </c:pt>
                <c:pt idx="52" formatCode="#,##0">
                  <c:v>586.57150633913852</c:v>
                </c:pt>
                <c:pt idx="53" formatCode="#,##0">
                  <c:v>645.34703283218118</c:v>
                </c:pt>
                <c:pt idx="54" formatCode="#,##0">
                  <c:v>900.44913880436206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01-4971-BD30-E64D87173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882816"/>
        <c:axId val="68884736"/>
      </c:areaChart>
      <c:dateAx>
        <c:axId val="68882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2000" baseline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Año</a:t>
                </a:r>
                <a:endParaRPr lang="en-US" sz="2000" baseline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50990113735783038"/>
              <c:y val="0.7497963899954838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4925">
            <a:solidFill>
              <a:schemeClr val="tx1"/>
            </a:solidFill>
          </a:ln>
        </c:spPr>
        <c:txPr>
          <a:bodyPr rot="-5400000" vert="horz"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n-IL"/>
          </a:p>
        </c:txPr>
        <c:crossAx val="68884736"/>
        <c:crosses val="autoZero"/>
        <c:auto val="0"/>
        <c:lblOffset val="100"/>
        <c:baseTimeUnit val="days"/>
        <c:majorUnit val="10"/>
      </c:dateAx>
      <c:valAx>
        <c:axId val="68884736"/>
        <c:scaling>
          <c:orientation val="minMax"/>
          <c:min val="500"/>
        </c:scaling>
        <c:delete val="0"/>
        <c:axPos val="l"/>
        <c:majorGridlines>
          <c:spPr>
            <a:ln w="38100">
              <a:solidFill>
                <a:schemeClr val="tx1"/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2000" baseline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Volumen</a:t>
                </a:r>
                <a:r>
                  <a:rPr lang="en-US" sz="2000" baseline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aseline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anual</a:t>
                </a:r>
                <a:r>
                  <a:rPr lang="en-US" sz="2000" baseline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en Mm</a:t>
                </a:r>
                <a:r>
                  <a:rPr lang="en-US" sz="2000" baseline="30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c:rich>
          </c:tx>
          <c:layout>
            <c:manualLayout>
              <c:xMode val="edge"/>
              <c:yMode val="edge"/>
              <c:x val="2.3412620297462768E-2"/>
              <c:y val="0.17241940516507856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 rtl="0">
              <a:defRPr sz="1400" b="1">
                <a:solidFill>
                  <a:schemeClr val="tx1"/>
                </a:solidFill>
              </a:defRPr>
            </a:pPr>
            <a:endParaRPr lang="en-IL"/>
          </a:p>
        </c:txPr>
        <c:crossAx val="68882816"/>
        <c:crossesAt val="1958"/>
        <c:crossBetween val="midCat"/>
      </c:valAx>
      <c:spPr>
        <a:noFill/>
        <a:ln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 rtl="0">
        <a:defRPr sz="1200"/>
      </a:pPr>
      <a:endParaRPr lang="en-IL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3991045236992556E-2"/>
          <c:y val="2.2427032686488012E-2"/>
          <c:w val="0.58462697064827673"/>
          <c:h val="0.97757296731351195"/>
        </c:manualLayout>
      </c:layout>
      <c:pieChart>
        <c:varyColors val="1"/>
        <c:ser>
          <c:idx val="0"/>
          <c:order val="0"/>
          <c:spPr>
            <a:ln w="158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C6E04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FB5-452A-8EAE-29C058CA96F0}"/>
              </c:ext>
            </c:extLst>
          </c:dPt>
          <c:dPt>
            <c:idx val="1"/>
            <c:bubble3D val="0"/>
            <c:spPr>
              <a:solidFill>
                <a:srgbClr val="FFFF66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FB5-452A-8EAE-29C058CA96F0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FFB5-452A-8EAE-29C058CA96F0}"/>
              </c:ext>
            </c:extLst>
          </c:dPt>
          <c:dPt>
            <c:idx val="3"/>
            <c:bubble3D val="0"/>
            <c:spPr>
              <a:solidFill>
                <a:srgbClr val="62FB25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FFB5-452A-8EAE-29C058CA96F0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58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FFB5-452A-8EAE-29C058CA96F0}"/>
              </c:ext>
            </c:extLst>
          </c:dPt>
          <c:dLbls>
            <c:dLbl>
              <c:idx val="0"/>
              <c:layout>
                <c:manualLayout>
                  <c:x val="-0.15786286091668827"/>
                  <c:y val="0.2860852229536883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FB5-452A-8EAE-29C058CA96F0}"/>
                </c:ext>
              </c:extLst>
            </c:dLbl>
            <c:dLbl>
              <c:idx val="1"/>
              <c:layout>
                <c:manualLayout>
                  <c:x val="1.257962078287598E-3"/>
                  <c:y val="3.2068040675243686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FB5-452A-8EAE-29C058CA96F0}"/>
                </c:ext>
              </c:extLst>
            </c:dLbl>
            <c:dLbl>
              <c:idx val="2"/>
              <c:layout>
                <c:manualLayout>
                  <c:x val="-0.16179992346529534"/>
                  <c:y val="-0.10092910517332875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chemeClr val="tx1"/>
                        </a:solidFill>
                      </a:rPr>
                      <a:t>14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FB5-452A-8EAE-29C058CA96F0}"/>
                </c:ext>
              </c:extLst>
            </c:dLbl>
            <c:dLbl>
              <c:idx val="3"/>
              <c:layout>
                <c:manualLayout>
                  <c:x val="-3.3522509844585127E-3"/>
                  <c:y val="-1.642786454971837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FB5-452A-8EAE-29C058CA96F0}"/>
                </c:ext>
              </c:extLst>
            </c:dLbl>
            <c:dLbl>
              <c:idx val="4"/>
              <c:layout>
                <c:manualLayout>
                  <c:x val="8.458358021948173E-2"/>
                  <c:y val="-8.3427276508470267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chemeClr val="tx1"/>
                        </a:solidFill>
                      </a:rPr>
                      <a:t>5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FB5-452A-8EAE-29C058CA96F0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'Plots PPT'!$BY$37:$BY$41</c:f>
              <c:strCache>
                <c:ptCount val="5"/>
                <c:pt idx="0">
                  <c:v>Effluent</c:v>
                </c:pt>
                <c:pt idx="1">
                  <c:v>Brackish</c:v>
                </c:pt>
                <c:pt idx="2">
                  <c:v>Desalinated Sea</c:v>
                </c:pt>
                <c:pt idx="3">
                  <c:v>Desalinated Brackish</c:v>
                </c:pt>
                <c:pt idx="4">
                  <c:v>Natural Potable</c:v>
                </c:pt>
              </c:strCache>
            </c:strRef>
          </c:cat>
          <c:val>
            <c:numRef>
              <c:f>'Plots PPT'!$CC$37:$CC$41</c:f>
              <c:numCache>
                <c:formatCode>0.0</c:formatCode>
                <c:ptCount val="5"/>
                <c:pt idx="0">
                  <c:v>20.190025472927712</c:v>
                </c:pt>
                <c:pt idx="1">
                  <c:v>8.2612729991391483</c:v>
                </c:pt>
                <c:pt idx="2">
                  <c:v>13.482378640252698</c:v>
                </c:pt>
                <c:pt idx="3">
                  <c:v>1.0920073504609225</c:v>
                </c:pt>
                <c:pt idx="4">
                  <c:v>56.974315537219454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FB5-452A-8EAE-29C058CA96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noFill/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0.41762</cdr:x>
      <cdr:y>0.70925</cdr:y>
    </cdr:from>
    <cdr:to>
      <cdr:x>0.51602</cdr:x>
      <cdr:y>0.86009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81215" y="42996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0.39588</cdr:x>
      <cdr:y>0.72065</cdr:y>
    </cdr:from>
    <cdr:to>
      <cdr:x>0.52083</cdr:x>
      <cdr:y>0.82192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36626" y="3788157"/>
          <a:ext cx="863773" cy="53232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none" rtlCol="1" anchor="ctr"/>
        <a:lstStyle xmlns:a="http://schemas.openxmlformats.org/drawingml/2006/main"/>
        <a:p xmlns:a="http://schemas.openxmlformats.org/drawingml/2006/main">
          <a:pPr algn="ctr" rtl="0"/>
          <a:r>
            <a:rPr lang="es-AR" b="1" dirty="0"/>
            <a:t>Acueducto </a:t>
          </a:r>
        </a:p>
        <a:p xmlns:a="http://schemas.openxmlformats.org/drawingml/2006/main">
          <a:pPr algn="ctr" rtl="0"/>
          <a:r>
            <a:rPr lang="es-AR" b="1" dirty="0"/>
            <a:t>Nacional</a:t>
          </a:r>
          <a:endParaRPr lang="he-IL" sz="1100" b="1" dirty="0"/>
        </a:p>
      </cdr:txBody>
    </cdr:sp>
  </cdr:relSizeAnchor>
  <cdr:relSizeAnchor xmlns:cdr="http://schemas.openxmlformats.org/drawingml/2006/chartDrawing">
    <cdr:from>
      <cdr:x>0.33628</cdr:x>
      <cdr:y>0.73171</cdr:y>
    </cdr:from>
    <cdr:to>
      <cdr:x>0.39595</cdr:x>
      <cdr:y>0.76465</cdr:y>
    </cdr:to>
    <cdr:sp macro="" textlink="">
      <cdr:nvSpPr>
        <cdr:cNvPr id="5" name="מחבר חץ ישר 4"/>
        <cdr:cNvSpPr/>
      </cdr:nvSpPr>
      <cdr:spPr>
        <a:xfrm xmlns:a="http://schemas.openxmlformats.org/drawingml/2006/main" flipH="1" flipV="1">
          <a:off x="2736304" y="4320480"/>
          <a:ext cx="485529" cy="19450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e-IL"/>
        </a:p>
      </cdr:txBody>
    </cdr:sp>
  </cdr:relSizeAnchor>
  <cdr:relSizeAnchor xmlns:cdr="http://schemas.openxmlformats.org/drawingml/2006/chartDrawing">
    <cdr:from>
      <cdr:x>0.53097</cdr:x>
      <cdr:y>0.64634</cdr:y>
    </cdr:from>
    <cdr:to>
      <cdr:x>0.71549</cdr:x>
      <cdr:y>0.69906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320480" y="3816424"/>
          <a:ext cx="1501423" cy="31129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none" rtlCol="1" anchor="ctr"/>
        <a:lstStyle xmlns:a="http://schemas.openxmlformats.org/drawingml/2006/main"/>
        <a:p xmlns:a="http://schemas.openxmlformats.org/drawingml/2006/main">
          <a:pPr algn="ctr" rtl="0"/>
          <a:r>
            <a:rPr lang="es-AR" sz="1100" b="1" dirty="0"/>
            <a:t>Reúso de Efluentes</a:t>
          </a:r>
          <a:endParaRPr lang="he-IL" sz="1100" b="1" dirty="0"/>
        </a:p>
      </cdr:txBody>
    </cdr:sp>
  </cdr:relSizeAnchor>
  <cdr:relSizeAnchor xmlns:cdr="http://schemas.openxmlformats.org/drawingml/2006/chartDrawing">
    <cdr:from>
      <cdr:x>0.59292</cdr:x>
      <cdr:y>0.54878</cdr:y>
    </cdr:from>
    <cdr:to>
      <cdr:x>0.6092</cdr:x>
      <cdr:y>0.65744</cdr:y>
    </cdr:to>
    <cdr:sp macro="" textlink="">
      <cdr:nvSpPr>
        <cdr:cNvPr id="8" name="מחבר חץ ישר 7"/>
        <cdr:cNvSpPr/>
      </cdr:nvSpPr>
      <cdr:spPr>
        <a:xfrm xmlns:a="http://schemas.openxmlformats.org/drawingml/2006/main" flipH="1" flipV="1">
          <a:off x="4824536" y="3240360"/>
          <a:ext cx="132469" cy="64160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e-IL"/>
        </a:p>
      </cdr:txBody>
    </cdr:sp>
  </cdr:relSizeAnchor>
  <cdr:relSizeAnchor xmlns:cdr="http://schemas.openxmlformats.org/drawingml/2006/chartDrawing">
    <cdr:from>
      <cdr:x>0.78512</cdr:x>
      <cdr:y>0.31707</cdr:y>
    </cdr:from>
    <cdr:to>
      <cdr:x>0.92459</cdr:x>
      <cdr:y>0.45891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388434" y="1666696"/>
          <a:ext cx="1134873" cy="74558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none" rtlCol="1" anchor="ctr"/>
        <a:lstStyle xmlns:a="http://schemas.openxmlformats.org/drawingml/2006/main"/>
        <a:p xmlns:a="http://schemas.openxmlformats.org/drawingml/2006/main">
          <a:pPr algn="ctr"/>
          <a:r>
            <a:rPr lang="es-AR" sz="1100" b="1" dirty="0"/>
            <a:t>Desalinización</a:t>
          </a:r>
        </a:p>
        <a:p xmlns:a="http://schemas.openxmlformats.org/drawingml/2006/main">
          <a:pPr algn="ctr"/>
          <a:r>
            <a:rPr lang="es-AR" b="1" dirty="0"/>
            <a:t>En Gran Escala</a:t>
          </a:r>
          <a:endParaRPr lang="es-AR" sz="1100" b="1" dirty="0"/>
        </a:p>
      </cdr:txBody>
    </cdr:sp>
  </cdr:relSizeAnchor>
  <cdr:relSizeAnchor xmlns:cdr="http://schemas.openxmlformats.org/drawingml/2006/chartDrawing">
    <cdr:from>
      <cdr:x>0.76991</cdr:x>
      <cdr:y>0.30488</cdr:y>
    </cdr:from>
    <cdr:to>
      <cdr:x>0.78512</cdr:x>
      <cdr:y>0.39726</cdr:y>
    </cdr:to>
    <cdr:sp macro="" textlink="">
      <cdr:nvSpPr>
        <cdr:cNvPr id="10" name="מחבר חץ ישר 9"/>
        <cdr:cNvSpPr/>
      </cdr:nvSpPr>
      <cdr:spPr>
        <a:xfrm xmlns:a="http://schemas.openxmlformats.org/drawingml/2006/main" flipH="1" flipV="1">
          <a:off x="6264690" y="1602618"/>
          <a:ext cx="123744" cy="485614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e-IL"/>
        </a:p>
      </cdr:txBody>
    </cdr:sp>
  </cdr:relSizeAnchor>
  <cdr:relSizeAnchor xmlns:cdr="http://schemas.openxmlformats.org/drawingml/2006/chartDrawing">
    <cdr:from>
      <cdr:x>0.11696</cdr:x>
      <cdr:y>0.07317</cdr:y>
    </cdr:from>
    <cdr:to>
      <cdr:x>0.55059</cdr:x>
      <cdr:y>0.24882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DA28144-C14D-4182-8128-DC98C17A62A7}"/>
            </a:ext>
          </a:extLst>
        </cdr:cNvPr>
        <cdr:cNvSpPr txBox="1"/>
      </cdr:nvSpPr>
      <cdr:spPr>
        <a:xfrm xmlns:a="http://schemas.openxmlformats.org/drawingml/2006/main">
          <a:off x="951732" y="432048"/>
          <a:ext cx="3528392" cy="103716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25400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e-IL"/>
          </a:defPPr>
          <a:lvl1pPr algn="r" rtl="1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1pPr>
          <a:lvl2pPr marL="457200" algn="r" rtl="1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2pPr>
          <a:lvl3pPr marL="914400" algn="r" rtl="1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3pPr>
          <a:lvl4pPr marL="1371600" algn="r" rtl="1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4pPr>
          <a:lvl5pPr marL="1828800" algn="r" rtl="1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5pPr>
          <a:lvl6pPr marL="2286000" algn="r" defTabSz="914400" rtl="1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6pPr>
          <a:lvl7pPr marL="2743200" algn="r" defTabSz="914400" rtl="1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7pPr>
          <a:lvl8pPr marL="3200400" algn="r" defTabSz="914400" rtl="1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8pPr>
          <a:lvl9pPr marL="3657600" algn="r" defTabSz="914400" rtl="1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algn="l" rtl="0"/>
          <a:r>
            <a:rPr lang="en-US" sz="1800" b="1" dirty="0"/>
            <a:t>Dom</a:t>
          </a:r>
          <a:r>
            <a:rPr lang="es-AR" sz="1800" b="1" dirty="0" err="1"/>
            <a:t>éstico</a:t>
          </a:r>
          <a:r>
            <a:rPr lang="es-AR" sz="1800" b="1" dirty="0"/>
            <a:t>:       850 Mm</a:t>
          </a:r>
          <a:r>
            <a:rPr lang="es-AR" sz="1800" b="1" baseline="30000" dirty="0"/>
            <a:t>3</a:t>
          </a:r>
          <a:r>
            <a:rPr lang="es-AR" sz="1800" b="1" dirty="0"/>
            <a:t> (39.5%)</a:t>
          </a:r>
        </a:p>
        <a:p xmlns:a="http://schemas.openxmlformats.org/drawingml/2006/main">
          <a:pPr algn="l" rtl="0"/>
          <a:r>
            <a:rPr lang="es-AR" sz="1800" b="1" dirty="0"/>
            <a:t>Industrial:       150 Mm</a:t>
          </a:r>
          <a:r>
            <a:rPr lang="es-AR" sz="1800" b="1" baseline="30000" dirty="0"/>
            <a:t>3</a:t>
          </a:r>
          <a:r>
            <a:rPr lang="es-AR" sz="1800" b="1" dirty="0"/>
            <a:t> (7.0%)</a:t>
          </a:r>
        </a:p>
        <a:p xmlns:a="http://schemas.openxmlformats.org/drawingml/2006/main">
          <a:pPr algn="l" rtl="0"/>
          <a:r>
            <a:rPr lang="es-AR" sz="1800" b="1" dirty="0"/>
            <a:t>Agricultura:  1150 Mm</a:t>
          </a:r>
          <a:r>
            <a:rPr lang="es-AR" sz="1800" b="1" baseline="30000" dirty="0"/>
            <a:t>3</a:t>
          </a:r>
          <a:r>
            <a:rPr lang="es-AR" sz="1800" b="1" dirty="0"/>
            <a:t> (53.5%)</a:t>
          </a:r>
          <a:endParaRPr lang="en-US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0.95497</cdr:y>
    </cdr:from>
    <cdr:to>
      <cdr:x>0.17969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5527378"/>
          <a:ext cx="1643085" cy="2606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pPr rtl="0"/>
          <a:r>
            <a:rPr lang="en-US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Source: Water Authority</a:t>
          </a:r>
        </a:p>
      </cdr:txBody>
    </cdr:sp>
  </cdr:relSizeAnchor>
</c:userShape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1" algn="r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1" algn="r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1" algn="r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1" algn="r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51275" y="9428163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9428163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4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5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6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6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7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7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8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9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9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1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21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type="title"/>
          </p:nvPr>
        </p:nvSpPr>
        <p:spPr>
          <a:xfrm rot="5400000">
            <a:off x="5233194" y="2291556"/>
            <a:ext cx="5516563" cy="2152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1" type="body"/>
          </p:nvPr>
        </p:nvSpPr>
        <p:spPr>
          <a:xfrm rot="5400000">
            <a:off x="851693" y="215106"/>
            <a:ext cx="5516563" cy="63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22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2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, טקסט ופריט אוסף תמונות" type="clipArtAndTx">
  <p:cSld name="CLIPART_AND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 txBox="1"/>
          <p:nvPr>
            <p:ph type="title"/>
          </p:nvPr>
        </p:nvSpPr>
        <p:spPr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3"/>
          <p:cNvSpPr/>
          <p:nvPr>
            <p:ph idx="2" type="clipArt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23"/>
          <p:cNvSpPr txBox="1"/>
          <p:nvPr>
            <p:ph idx="1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23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-4 תכנים" type="fourObj">
  <p:cSld name="FOUR_OBJECTS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/>
          <p:nvPr>
            <p:ph type="title"/>
          </p:nvPr>
        </p:nvSpPr>
        <p:spPr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4"/>
          <p:cNvSpPr txBox="1"/>
          <p:nvPr>
            <p:ph idx="1" type="body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p24"/>
          <p:cNvSpPr txBox="1"/>
          <p:nvPr>
            <p:ph idx="2"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p24"/>
          <p:cNvSpPr txBox="1"/>
          <p:nvPr>
            <p:ph idx="3" type="body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24"/>
          <p:cNvSpPr txBox="1"/>
          <p:nvPr>
            <p:ph idx="4"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24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4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בלה" type="tbl">
  <p:cSld name="TABL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5"/>
          <p:cNvSpPr txBox="1"/>
          <p:nvPr>
            <p:ph type="title"/>
          </p:nvPr>
        </p:nvSpPr>
        <p:spPr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5"/>
          <p:cNvSpPr/>
          <p:nvPr>
            <p:ph idx="2" type="tbl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25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5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5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רשים" type="chart">
  <p:cSld name="CHART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6"/>
          <p:cNvSpPr txBox="1"/>
          <p:nvPr>
            <p:ph type="title"/>
          </p:nvPr>
        </p:nvSpPr>
        <p:spPr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6"/>
          <p:cNvSpPr/>
          <p:nvPr>
            <p:ph idx="2" type="chart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26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6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6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 txBox="1"/>
          <p:nvPr>
            <p:ph type="title"/>
          </p:nvPr>
        </p:nvSpPr>
        <p:spPr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12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>
  <p:cSld name="כותרת ותוכן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13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14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type="title"/>
          </p:nvPr>
        </p:nvSpPr>
        <p:spPr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15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6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7"/>
          <p:cNvSpPr txBox="1"/>
          <p:nvPr>
            <p:ph type="title"/>
          </p:nvPr>
        </p:nvSpPr>
        <p:spPr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7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8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9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2"/>
            </a:gs>
            <a:gs pos="100000">
              <a:schemeClr val="lt1"/>
            </a:gs>
          </a:gsLst>
          <a:lin ang="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0"/>
          <p:cNvGrpSpPr/>
          <p:nvPr/>
        </p:nvGrpSpPr>
        <p:grpSpPr>
          <a:xfrm>
            <a:off x="0" y="0"/>
            <a:ext cx="1520825" cy="1905000"/>
            <a:chOff x="0" y="0"/>
            <a:chExt cx="958" cy="4320"/>
          </a:xfrm>
        </p:grpSpPr>
        <p:sp>
          <p:nvSpPr>
            <p:cNvPr id="11" name="Google Shape;11;p10"/>
            <p:cNvSpPr/>
            <p:nvPr/>
          </p:nvSpPr>
          <p:spPr>
            <a:xfrm>
              <a:off x="0" y="0"/>
              <a:ext cx="958" cy="432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6025" lIns="92075" spcFirstLastPara="1" rIns="92075" wrap="square" tIns="460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            </a:t>
              </a:r>
              <a:endParaRPr/>
            </a:p>
          </p:txBody>
        </p:sp>
        <p:sp>
          <p:nvSpPr>
            <p:cNvPr id="12" name="Google Shape;12;p10"/>
            <p:cNvSpPr/>
            <p:nvPr/>
          </p:nvSpPr>
          <p:spPr>
            <a:xfrm>
              <a:off x="0" y="1343"/>
              <a:ext cx="958" cy="2977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3" name="Google Shape;13;p10"/>
          <p:cNvSpPr txBox="1"/>
          <p:nvPr>
            <p:ph type="title"/>
          </p:nvPr>
        </p:nvSpPr>
        <p:spPr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Image1" id="17" name="Google Shape;17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524000" cy="833438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2.png"/><Relationship Id="rId7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chart" Target="../charts/chart1.xml"/><Relationship Id="rId6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chart" Target="../charts/chart2.xml"/><Relationship Id="rId6" Type="http://schemas.openxmlformats.org/officeDocument/2006/relationships/chart" Target="../charts/chart3.xml"/><Relationship Id="rId7" Type="http://schemas.openxmlformats.org/officeDocument/2006/relationships/chart" Target="../charts/chart4.xml"/><Relationship Id="rId8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image" Target="../media/image4.png"/><Relationship Id="rId6" Type="http://schemas.openxmlformats.org/officeDocument/2006/relationships/image" Target="../media/image8.png"/><Relationship Id="rId7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35"/>
            <a:ext cx="9144000" cy="6855529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"/>
          <p:cNvSpPr/>
          <p:nvPr/>
        </p:nvSpPr>
        <p:spPr>
          <a:xfrm>
            <a:off x="-343122" y="681971"/>
            <a:ext cx="3285067" cy="369333"/>
          </a:xfrm>
          <a:prstGeom prst="roundRect">
            <a:avLst>
              <a:gd fmla="val 50000" name="adj"/>
            </a:avLst>
          </a:pr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611560" y="1127330"/>
            <a:ext cx="828092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Modernización de las herramientas para la gestión eficiente del agua en la agricultura</a:t>
            </a:r>
            <a:endParaRPr b="0" i="0" sz="36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1" y="720925"/>
            <a:ext cx="303671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WEBINARS FONTAGRO - IICA</a:t>
            </a:r>
            <a:endParaRPr b="1" sz="14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2545784" y="5152741"/>
            <a:ext cx="624275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18 de Agosto, 2021</a:t>
            </a:r>
            <a:endParaRPr b="1" sz="20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9" name="Google Shape;12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88" y="-26005"/>
            <a:ext cx="1507469" cy="7905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ekorot-logo80eng.png" id="130" name="Google Shape;13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20272" y="27087"/>
            <a:ext cx="2095500" cy="80962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"/>
          <p:cNvSpPr txBox="1"/>
          <p:nvPr/>
        </p:nvSpPr>
        <p:spPr>
          <a:xfrm>
            <a:off x="1043608" y="2672846"/>
            <a:ext cx="715375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2F412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Gerenciamiento Integrativo de los Recursos Hídricos.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ejemplo del Sector Hídrico israelí</a:t>
            </a:r>
            <a:endParaRPr/>
          </a:p>
        </p:txBody>
      </p:sp>
      <p:sp>
        <p:nvSpPr>
          <p:cNvPr id="132" name="Google Shape;132;p1"/>
          <p:cNvSpPr txBox="1"/>
          <p:nvPr/>
        </p:nvSpPr>
        <p:spPr>
          <a:xfrm>
            <a:off x="395536" y="4163793"/>
            <a:ext cx="813690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Dr. Diego Berger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Coordinador de Proyectos Internacionales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Mekorot- La Compañía Nacional de Aguas de Israel</a:t>
            </a:r>
            <a:endParaRPr b="1" i="0" sz="2000" u="none" cap="none" strike="noStrike">
              <a:solidFill>
                <a:srgbClr val="3856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"/>
          <p:cNvSpPr txBox="1"/>
          <p:nvPr/>
        </p:nvSpPr>
        <p:spPr>
          <a:xfrm>
            <a:off x="4086577" y="345337"/>
            <a:ext cx="46284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Titulo del Webinar</a:t>
            </a:r>
            <a:endParaRPr b="1" sz="16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39" name="Google Shape;13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"/>
          <p:cNvSpPr txBox="1"/>
          <p:nvPr/>
        </p:nvSpPr>
        <p:spPr>
          <a:xfrm>
            <a:off x="3167844" y="836712"/>
            <a:ext cx="3168352" cy="584775"/>
          </a:xfrm>
          <a:prstGeom prst="rect">
            <a:avLst/>
          </a:prstGeom>
          <a:solidFill>
            <a:srgbClr val="92D050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Tecnología</a:t>
            </a:r>
            <a:endParaRPr/>
          </a:p>
        </p:txBody>
      </p:sp>
      <p:sp>
        <p:nvSpPr>
          <p:cNvPr id="141" name="Google Shape;141;p2"/>
          <p:cNvSpPr txBox="1"/>
          <p:nvPr/>
        </p:nvSpPr>
        <p:spPr>
          <a:xfrm>
            <a:off x="1979712" y="1421487"/>
            <a:ext cx="5544616" cy="1446550"/>
          </a:xfrm>
          <a:prstGeom prst="rect">
            <a:avLst/>
          </a:prstGeom>
          <a:solidFill>
            <a:srgbClr val="FFC000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Gestión</a:t>
            </a:r>
            <a:endParaRPr b="1" sz="88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https://www.coachconfiancelyon.fr/wp-content/uploads/2012/12/Baguette-Magique.jpg" id="142" name="Google Shape;142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3528" y="2780302"/>
            <a:ext cx="1584176" cy="159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"/>
          <p:cNvSpPr/>
          <p:nvPr/>
        </p:nvSpPr>
        <p:spPr>
          <a:xfrm>
            <a:off x="0" y="2564904"/>
            <a:ext cx="2267744" cy="2016224"/>
          </a:xfrm>
          <a:prstGeom prst="noSmoking">
            <a:avLst>
              <a:gd fmla="val 18750" name="adj"/>
            </a:avLst>
          </a:prstGeom>
          <a:solidFill>
            <a:srgbClr val="FF0000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Google Shape;144;p2"/>
          <p:cNvSpPr txBox="1"/>
          <p:nvPr/>
        </p:nvSpPr>
        <p:spPr>
          <a:xfrm>
            <a:off x="1403648" y="4872062"/>
            <a:ext cx="6962546" cy="1077218"/>
          </a:xfrm>
          <a:prstGeom prst="rect">
            <a:avLst/>
          </a:prstGeom>
          <a:noFill/>
          <a:ln cap="flat" cmpd="sng" w="3175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Gestión=Reflejo de la Educación (Valor del Agua)</a:t>
            </a:r>
            <a:endParaRPr b="1" sz="32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ekorot-logo80eng.png" id="145" name="Google Shape;145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27087"/>
            <a:ext cx="2095500" cy="80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36512" y="46189"/>
            <a:ext cx="1507469" cy="790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3"/>
          <p:cNvSpPr txBox="1"/>
          <p:nvPr/>
        </p:nvSpPr>
        <p:spPr>
          <a:xfrm>
            <a:off x="4086577" y="345337"/>
            <a:ext cx="46284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Titulo del Webinar</a:t>
            </a:r>
            <a:endParaRPr b="1" sz="16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3" name="Google Shape;153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"/>
          <p:cNvSpPr txBox="1"/>
          <p:nvPr/>
        </p:nvSpPr>
        <p:spPr>
          <a:xfrm>
            <a:off x="467544" y="2105561"/>
            <a:ext cx="3794041" cy="1323439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Ley de la medición de las águas (1955)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Toda agua abastecida/consumida, debe ser </a:t>
            </a:r>
            <a:r>
              <a:rPr b="1" lang="en-US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medida</a:t>
            </a:r>
            <a:endParaRPr b="1"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467544" y="4155519"/>
            <a:ext cx="3794040" cy="163121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Ley del Agua (1959)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Todas las formas de los recursos hídricos </a:t>
            </a:r>
            <a:r>
              <a:rPr b="1" lang="en-US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pertenecen al Público</a:t>
            </a:r>
            <a:r>
              <a:rPr lang="en-US" sz="2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 deben ser administradas por el </a:t>
            </a:r>
            <a:r>
              <a:rPr b="1" lang="en-US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Estado</a:t>
            </a:r>
            <a:r>
              <a:rPr lang="en-US" sz="2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-US" sz="2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 el bien de todos</a:t>
            </a:r>
            <a:endParaRPr i="1"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3"/>
          <p:cNvSpPr txBox="1"/>
          <p:nvPr/>
        </p:nvSpPr>
        <p:spPr>
          <a:xfrm>
            <a:off x="1043608" y="1052736"/>
            <a:ext cx="7358114" cy="382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264C7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Pilares del Sector Hídrico Israelí</a:t>
            </a:r>
            <a:endParaRPr b="1" sz="3600" u="none" cap="none" strike="noStrike">
              <a:solidFill>
                <a:srgbClr val="264C7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ekorot-logo80eng.png" id="157" name="Google Shape;157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20272" y="27087"/>
            <a:ext cx="2095500" cy="80962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3"/>
          <p:cNvSpPr txBox="1"/>
          <p:nvPr/>
        </p:nvSpPr>
        <p:spPr>
          <a:xfrm>
            <a:off x="5016663" y="2105561"/>
            <a:ext cx="3325666" cy="101566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(2005) Gestión centralizada: 1 sólo responsable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 u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Autoridad del Agua</a:t>
            </a:r>
            <a:endParaRPr/>
          </a:p>
        </p:txBody>
      </p:sp>
      <p:sp>
        <p:nvSpPr>
          <p:cNvPr id="159" name="Google Shape;159;p3"/>
          <p:cNvSpPr txBox="1"/>
          <p:nvPr/>
        </p:nvSpPr>
        <p:spPr>
          <a:xfrm>
            <a:off x="5016663" y="4463296"/>
            <a:ext cx="3325666" cy="1323439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(2005) El Sector Hídrico es Autofinanciable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 u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depende del presupuesto estatal</a:t>
            </a:r>
            <a:endParaRPr/>
          </a:p>
        </p:txBody>
      </p:sp>
      <p:pic>
        <p:nvPicPr>
          <p:cNvPr id="160" name="Google Shape;160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36512" y="46189"/>
            <a:ext cx="1507469" cy="790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4"/>
          <p:cNvSpPr txBox="1"/>
          <p:nvPr/>
        </p:nvSpPr>
        <p:spPr>
          <a:xfrm>
            <a:off x="4086577" y="345337"/>
            <a:ext cx="46284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Titulo del Webinar</a:t>
            </a:r>
            <a:endParaRPr b="1" sz="16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67" name="Google Shape;167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8" name="Google Shape;168;p4"/>
          <p:cNvGraphicFramePr/>
          <p:nvPr/>
        </p:nvGraphicFramePr>
        <p:xfrm>
          <a:off x="395536" y="476672"/>
          <a:ext cx="8136912" cy="5256555"/>
        </p:xfrm>
        <a:graphic>
          <a:graphicData uri="http://schemas.openxmlformats.org/drawingml/2006/chart">
            <c:chart r:id="rId5"/>
          </a:graphicData>
        </a:graphic>
      </p:graphicFrame>
      <p:sp>
        <p:nvSpPr>
          <p:cNvPr id="169" name="Google Shape;169;p4"/>
          <p:cNvSpPr txBox="1"/>
          <p:nvPr/>
        </p:nvSpPr>
        <p:spPr>
          <a:xfrm>
            <a:off x="6444227" y="332632"/>
            <a:ext cx="1512149" cy="576088"/>
          </a:xfrm>
          <a:prstGeom prst="rect">
            <a:avLst/>
          </a:prstGeom>
          <a:solidFill>
            <a:srgbClr val="C3D6D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Población en miles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personas</a:t>
            </a:r>
            <a:endParaRPr b="1"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4"/>
          <p:cNvSpPr txBox="1"/>
          <p:nvPr/>
        </p:nvSpPr>
        <p:spPr>
          <a:xfrm>
            <a:off x="6783970" y="4920041"/>
            <a:ext cx="1008009" cy="2159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Industria</a:t>
            </a:r>
            <a:endParaRPr b="1" i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4"/>
          <p:cNvSpPr txBox="1"/>
          <p:nvPr/>
        </p:nvSpPr>
        <p:spPr>
          <a:xfrm>
            <a:off x="6783970" y="4221027"/>
            <a:ext cx="1008009" cy="21605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Doméstico</a:t>
            </a:r>
            <a:endParaRPr b="1" i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4"/>
          <p:cNvSpPr txBox="1"/>
          <p:nvPr/>
        </p:nvSpPr>
        <p:spPr>
          <a:xfrm>
            <a:off x="6291134" y="2987700"/>
            <a:ext cx="1008009" cy="21599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Agricultura</a:t>
            </a:r>
            <a:endParaRPr b="1" i="1"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3" name="Google Shape;173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36512" y="46189"/>
            <a:ext cx="1507469" cy="790523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4"/>
          <p:cNvSpPr txBox="1"/>
          <p:nvPr/>
        </p:nvSpPr>
        <p:spPr>
          <a:xfrm>
            <a:off x="5122290" y="1556792"/>
            <a:ext cx="719981" cy="2159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 b="1" i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4"/>
          <p:cNvSpPr txBox="1"/>
          <p:nvPr/>
        </p:nvSpPr>
        <p:spPr>
          <a:xfrm>
            <a:off x="1331640" y="332632"/>
            <a:ext cx="1512148" cy="576088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Consumo en millones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m</a:t>
            </a:r>
            <a:r>
              <a:rPr b="1" baseline="30000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 año</a:t>
            </a:r>
            <a:endParaRPr/>
          </a:p>
        </p:txBody>
      </p:sp>
      <p:sp>
        <p:nvSpPr>
          <p:cNvPr id="176" name="Google Shape;176;p4"/>
          <p:cNvSpPr txBox="1"/>
          <p:nvPr/>
        </p:nvSpPr>
        <p:spPr>
          <a:xfrm>
            <a:off x="2906737" y="5714724"/>
            <a:ext cx="1305223" cy="1097076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Cambio de riego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superficial a riego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presurizado.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Aumento de la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eficiencia del uso.</a:t>
            </a:r>
            <a:endParaRPr b="1"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4"/>
          <p:cNvSpPr txBox="1"/>
          <p:nvPr/>
        </p:nvSpPr>
        <p:spPr>
          <a:xfrm>
            <a:off x="4211960" y="5714724"/>
            <a:ext cx="999053" cy="1097076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Agua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Salobre.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Riego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presurizado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completo.</a:t>
            </a:r>
            <a:endParaRPr/>
          </a:p>
        </p:txBody>
      </p:sp>
      <p:sp>
        <p:nvSpPr>
          <p:cNvPr id="178" name="Google Shape;178;p4"/>
          <p:cNvSpPr txBox="1"/>
          <p:nvPr/>
        </p:nvSpPr>
        <p:spPr>
          <a:xfrm>
            <a:off x="5292081" y="5714724"/>
            <a:ext cx="999053" cy="1097076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Reúso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efluentes.</a:t>
            </a:r>
            <a:endParaRPr/>
          </a:p>
        </p:txBody>
      </p:sp>
      <p:sp>
        <p:nvSpPr>
          <p:cNvPr id="179" name="Google Shape;179;p4"/>
          <p:cNvSpPr txBox="1"/>
          <p:nvPr/>
        </p:nvSpPr>
        <p:spPr>
          <a:xfrm>
            <a:off x="1178545" y="5714724"/>
            <a:ext cx="1305223" cy="1097076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Políticas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implementadas.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5"/>
          <p:cNvSpPr txBox="1"/>
          <p:nvPr/>
        </p:nvSpPr>
        <p:spPr>
          <a:xfrm>
            <a:off x="4086577" y="345337"/>
            <a:ext cx="46284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Titulo del Webinar</a:t>
            </a:r>
            <a:endParaRPr b="1" sz="16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86" name="Google Shape;186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7" name="Google Shape;187;p5"/>
          <p:cNvGraphicFramePr/>
          <p:nvPr/>
        </p:nvGraphicFramePr>
        <p:xfrm>
          <a:off x="7092280" y="188640"/>
          <a:ext cx="2698626" cy="1556791"/>
        </p:xfrm>
        <a:graphic>
          <a:graphicData uri="http://schemas.openxmlformats.org/drawingml/2006/chart">
            <c:chart r:id="rId5"/>
          </a:graphicData>
        </a:graphic>
      </p:graphicFrame>
      <p:graphicFrame>
        <p:nvGraphicFramePr>
          <p:cNvPr id="188" name="Google Shape;188;p5"/>
          <p:cNvGraphicFramePr/>
          <p:nvPr/>
        </p:nvGraphicFramePr>
        <p:xfrm>
          <a:off x="0" y="1097358"/>
          <a:ext cx="9144000" cy="5788026"/>
        </p:xfrm>
        <a:graphic>
          <a:graphicData uri="http://schemas.openxmlformats.org/drawingml/2006/chart">
            <c:chart r:id="rId6"/>
          </a:graphicData>
        </a:graphic>
      </p:graphicFrame>
      <p:sp>
        <p:nvSpPr>
          <p:cNvPr id="189" name="Google Shape;189;p5"/>
          <p:cNvSpPr txBox="1"/>
          <p:nvPr/>
        </p:nvSpPr>
        <p:spPr>
          <a:xfrm>
            <a:off x="1979712" y="371456"/>
            <a:ext cx="489294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Plan Maestro</a:t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5"/>
          <p:cNvSpPr txBox="1"/>
          <p:nvPr/>
        </p:nvSpPr>
        <p:spPr>
          <a:xfrm>
            <a:off x="8316416" y="0"/>
            <a:ext cx="82758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2050</a:t>
            </a:r>
            <a:endParaRPr/>
          </a:p>
        </p:txBody>
      </p:sp>
      <p:sp>
        <p:nvSpPr>
          <p:cNvPr id="191" name="Google Shape;191;p5"/>
          <p:cNvSpPr txBox="1"/>
          <p:nvPr/>
        </p:nvSpPr>
        <p:spPr>
          <a:xfrm>
            <a:off x="8100392" y="476672"/>
            <a:ext cx="5040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930</a:t>
            </a:r>
            <a:endParaRPr/>
          </a:p>
        </p:txBody>
      </p:sp>
      <p:sp>
        <p:nvSpPr>
          <p:cNvPr id="192" name="Google Shape;192;p5"/>
          <p:cNvSpPr txBox="1"/>
          <p:nvPr/>
        </p:nvSpPr>
        <p:spPr>
          <a:xfrm>
            <a:off x="8604448" y="764704"/>
            <a:ext cx="53955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130</a:t>
            </a:r>
            <a:endParaRPr/>
          </a:p>
        </p:txBody>
      </p:sp>
      <p:sp>
        <p:nvSpPr>
          <p:cNvPr id="193" name="Google Shape;193;p5"/>
          <p:cNvSpPr txBox="1"/>
          <p:nvPr/>
        </p:nvSpPr>
        <p:spPr>
          <a:xfrm>
            <a:off x="7668344" y="1124744"/>
            <a:ext cx="71169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1,421</a:t>
            </a:r>
            <a:endParaRPr/>
          </a:p>
        </p:txBody>
      </p:sp>
      <p:sp>
        <p:nvSpPr>
          <p:cNvPr id="194" name="Google Shape;194;p5"/>
          <p:cNvSpPr txBox="1"/>
          <p:nvPr/>
        </p:nvSpPr>
        <p:spPr>
          <a:xfrm>
            <a:off x="7236296" y="548680"/>
            <a:ext cx="72008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1,020</a:t>
            </a:r>
            <a:endParaRPr/>
          </a:p>
        </p:txBody>
      </p:sp>
      <p:sp>
        <p:nvSpPr>
          <p:cNvPr id="195" name="Google Shape;195;p5"/>
          <p:cNvSpPr txBox="1"/>
          <p:nvPr/>
        </p:nvSpPr>
        <p:spPr>
          <a:xfrm>
            <a:off x="6660232" y="980728"/>
            <a:ext cx="53955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70</a:t>
            </a:r>
            <a:endParaRPr/>
          </a:p>
        </p:txBody>
      </p:sp>
      <p:sp>
        <p:nvSpPr>
          <p:cNvPr id="196" name="Google Shape;196;p5"/>
          <p:cNvSpPr txBox="1"/>
          <p:nvPr/>
        </p:nvSpPr>
        <p:spPr>
          <a:xfrm>
            <a:off x="5580112" y="4509120"/>
            <a:ext cx="2808312" cy="720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None/>
            </a:pPr>
            <a:r>
              <a:rPr lang="en-US" sz="2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Desalinación de Água Salobre</a:t>
            </a:r>
            <a:endParaRPr sz="20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7" name="Google Shape;197;p5"/>
          <p:cNvSpPr txBox="1"/>
          <p:nvPr/>
        </p:nvSpPr>
        <p:spPr>
          <a:xfrm>
            <a:off x="6804248" y="3861048"/>
            <a:ext cx="2448272" cy="43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None/>
            </a:pPr>
            <a:r>
              <a:rPr lang="en-US" sz="2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Desalinación de Água de Mar</a:t>
            </a:r>
            <a:endParaRPr sz="20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8" name="Google Shape;198;p5"/>
          <p:cNvSpPr txBox="1"/>
          <p:nvPr/>
        </p:nvSpPr>
        <p:spPr>
          <a:xfrm>
            <a:off x="6732240" y="2996952"/>
            <a:ext cx="1645096" cy="406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None/>
            </a:pPr>
            <a:r>
              <a:rPr lang="en-US" sz="2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Efluentes</a:t>
            </a:r>
            <a:endParaRPr sz="20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9" name="Google Shape;199;p5"/>
          <p:cNvSpPr txBox="1"/>
          <p:nvPr/>
        </p:nvSpPr>
        <p:spPr>
          <a:xfrm rot="-1013568">
            <a:off x="4648461" y="4024746"/>
            <a:ext cx="2332897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None/>
            </a:pPr>
            <a:r>
              <a:rPr lang="en-US" sz="2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Água Salobre</a:t>
            </a:r>
            <a:endParaRPr sz="20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0" name="Google Shape;200;p5"/>
          <p:cNvSpPr/>
          <p:nvPr/>
        </p:nvSpPr>
        <p:spPr>
          <a:xfrm>
            <a:off x="5364088" y="3212976"/>
            <a:ext cx="288032" cy="432048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sz="18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" name="Google Shape;201;p5"/>
          <p:cNvSpPr txBox="1"/>
          <p:nvPr/>
        </p:nvSpPr>
        <p:spPr>
          <a:xfrm>
            <a:off x="4932040" y="1340768"/>
            <a:ext cx="10668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2010</a:t>
            </a:r>
            <a:endParaRPr/>
          </a:p>
        </p:txBody>
      </p:sp>
      <p:sp>
        <p:nvSpPr>
          <p:cNvPr id="202" name="Google Shape;202;p5"/>
          <p:cNvSpPr/>
          <p:nvPr/>
        </p:nvSpPr>
        <p:spPr>
          <a:xfrm rot="-3000000">
            <a:off x="8731085" y="1418966"/>
            <a:ext cx="281490" cy="474387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sz="18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Google Shape;203;p5"/>
          <p:cNvSpPr txBox="1"/>
          <p:nvPr/>
        </p:nvSpPr>
        <p:spPr>
          <a:xfrm>
            <a:off x="6660232" y="1196752"/>
            <a:ext cx="56768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2.0%</a:t>
            </a:r>
            <a:endParaRPr/>
          </a:p>
        </p:txBody>
      </p:sp>
      <p:graphicFrame>
        <p:nvGraphicFramePr>
          <p:cNvPr id="204" name="Google Shape;204;p5"/>
          <p:cNvGraphicFramePr/>
          <p:nvPr/>
        </p:nvGraphicFramePr>
        <p:xfrm>
          <a:off x="4716016" y="1556792"/>
          <a:ext cx="2592288" cy="1743075"/>
        </p:xfrm>
        <a:graphic>
          <a:graphicData uri="http://schemas.openxmlformats.org/drawingml/2006/chart">
            <c:chart r:id="rId7"/>
          </a:graphicData>
        </a:graphic>
      </p:graphicFrame>
      <p:sp>
        <p:nvSpPr>
          <p:cNvPr id="205" name="Google Shape;205;p5"/>
          <p:cNvSpPr txBox="1"/>
          <p:nvPr/>
        </p:nvSpPr>
        <p:spPr>
          <a:xfrm>
            <a:off x="6228184" y="2132856"/>
            <a:ext cx="5040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174</a:t>
            </a:r>
            <a:endParaRPr/>
          </a:p>
        </p:txBody>
      </p:sp>
      <p:sp>
        <p:nvSpPr>
          <p:cNvPr id="206" name="Google Shape;206;p5"/>
          <p:cNvSpPr txBox="1"/>
          <p:nvPr/>
        </p:nvSpPr>
        <p:spPr>
          <a:xfrm>
            <a:off x="5508104" y="1844824"/>
            <a:ext cx="5040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425</a:t>
            </a:r>
            <a:endParaRPr/>
          </a:p>
        </p:txBody>
      </p:sp>
      <p:sp>
        <p:nvSpPr>
          <p:cNvPr id="207" name="Google Shape;207;p5"/>
          <p:cNvSpPr txBox="1"/>
          <p:nvPr/>
        </p:nvSpPr>
        <p:spPr>
          <a:xfrm>
            <a:off x="4788024" y="2276872"/>
            <a:ext cx="64807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1,200</a:t>
            </a:r>
            <a:endParaRPr/>
          </a:p>
        </p:txBody>
      </p:sp>
      <p:sp>
        <p:nvSpPr>
          <p:cNvPr id="208" name="Google Shape;208;p5"/>
          <p:cNvSpPr txBox="1"/>
          <p:nvPr/>
        </p:nvSpPr>
        <p:spPr>
          <a:xfrm>
            <a:off x="5724128" y="2492896"/>
            <a:ext cx="5040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284</a:t>
            </a:r>
            <a:endParaRPr/>
          </a:p>
        </p:txBody>
      </p:sp>
      <p:sp>
        <p:nvSpPr>
          <p:cNvPr id="209" name="Google Shape;209;p5"/>
          <p:cNvSpPr txBox="1"/>
          <p:nvPr/>
        </p:nvSpPr>
        <p:spPr>
          <a:xfrm>
            <a:off x="5796136" y="3140968"/>
            <a:ext cx="50405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/>
          </a:p>
        </p:txBody>
      </p:sp>
      <p:cxnSp>
        <p:nvCxnSpPr>
          <p:cNvPr id="210" name="Google Shape;210;p5"/>
          <p:cNvCxnSpPr/>
          <p:nvPr/>
        </p:nvCxnSpPr>
        <p:spPr>
          <a:xfrm>
            <a:off x="5580112" y="4869160"/>
            <a:ext cx="3491880" cy="288032"/>
          </a:xfrm>
          <a:prstGeom prst="straightConnector1">
            <a:avLst/>
          </a:prstGeom>
          <a:noFill/>
          <a:ln cap="flat" cmpd="sng" w="476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211" name="Google Shape;211;p5"/>
          <p:cNvCxnSpPr/>
          <p:nvPr/>
        </p:nvCxnSpPr>
        <p:spPr>
          <a:xfrm>
            <a:off x="7236296" y="4869160"/>
            <a:ext cx="1052760" cy="204624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12" name="Google Shape;212;p5"/>
          <p:cNvCxnSpPr/>
          <p:nvPr/>
        </p:nvCxnSpPr>
        <p:spPr>
          <a:xfrm>
            <a:off x="1331640" y="4797152"/>
            <a:ext cx="4320600" cy="72000"/>
          </a:xfrm>
          <a:prstGeom prst="bentConnector3">
            <a:avLst>
              <a:gd fmla="val 66858" name="adj1"/>
            </a:avLst>
          </a:prstGeom>
          <a:noFill/>
          <a:ln cap="flat" cmpd="sng" w="476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213" name="Google Shape;213;p5"/>
          <p:cNvSpPr txBox="1"/>
          <p:nvPr/>
        </p:nvSpPr>
        <p:spPr>
          <a:xfrm>
            <a:off x="2357422" y="5000636"/>
            <a:ext cx="172819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rPr b="0"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Recarga Natural</a:t>
            </a:r>
            <a:endParaRPr/>
          </a:p>
        </p:txBody>
      </p:sp>
      <p:pic>
        <p:nvPicPr>
          <p:cNvPr id="214" name="Google Shape;214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36512" y="46189"/>
            <a:ext cx="1507469" cy="790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6"/>
          <p:cNvSpPr txBox="1"/>
          <p:nvPr/>
        </p:nvSpPr>
        <p:spPr>
          <a:xfrm>
            <a:off x="4086577" y="345337"/>
            <a:ext cx="46284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Titulo del Webinar</a:t>
            </a:r>
            <a:endParaRPr b="1" sz="16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21" name="Google Shape;221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228" y="-15209"/>
            <a:ext cx="9144000" cy="685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36512" y="46189"/>
            <a:ext cx="1507469" cy="790523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6"/>
          <p:cNvSpPr txBox="1"/>
          <p:nvPr/>
        </p:nvSpPr>
        <p:spPr>
          <a:xfrm>
            <a:off x="5065909" y="1490739"/>
            <a:ext cx="3649113" cy="1008112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None/>
            </a:pPr>
            <a:r>
              <a:rPr lang="en-US" sz="2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Más eventos extremos: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None/>
            </a:pPr>
            <a:r>
              <a:rPr lang="en-US" sz="2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Más años con inundaciones y sequías</a:t>
            </a:r>
            <a:endParaRPr sz="20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24" name="Google Shape;224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33457" y="1268760"/>
            <a:ext cx="4805437" cy="28048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5" name="Google Shape;225;p6"/>
          <p:cNvCxnSpPr/>
          <p:nvPr/>
        </p:nvCxnSpPr>
        <p:spPr>
          <a:xfrm flipH="1" rot="10800000">
            <a:off x="755576" y="1628800"/>
            <a:ext cx="3600400" cy="1259928"/>
          </a:xfrm>
          <a:prstGeom prst="straightConnector1">
            <a:avLst/>
          </a:prstGeom>
          <a:solidFill>
            <a:schemeClr val="accent1"/>
          </a:solidFill>
          <a:ln cap="flat" cmpd="sng" w="254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26" name="Google Shape;226;p6"/>
          <p:cNvCxnSpPr/>
          <p:nvPr/>
        </p:nvCxnSpPr>
        <p:spPr>
          <a:xfrm>
            <a:off x="770541" y="3501008"/>
            <a:ext cx="3585435" cy="0"/>
          </a:xfrm>
          <a:prstGeom prst="straightConnector1">
            <a:avLst/>
          </a:prstGeom>
          <a:solidFill>
            <a:schemeClr val="accent1"/>
          </a:solidFill>
          <a:ln cap="flat" cmpd="sng" w="2540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227" name="Google Shape;227;p6"/>
          <p:cNvCxnSpPr/>
          <p:nvPr/>
        </p:nvCxnSpPr>
        <p:spPr>
          <a:xfrm flipH="1" rot="10800000">
            <a:off x="853934" y="2671172"/>
            <a:ext cx="3502042" cy="559743"/>
          </a:xfrm>
          <a:prstGeom prst="straightConnector1">
            <a:avLst/>
          </a:prstGeom>
          <a:solidFill>
            <a:schemeClr val="accent1"/>
          </a:solidFill>
          <a:ln cap="flat" cmpd="sng" w="2540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228" name="Google Shape;228;p6"/>
          <p:cNvSpPr txBox="1"/>
          <p:nvPr/>
        </p:nvSpPr>
        <p:spPr>
          <a:xfrm>
            <a:off x="2243879" y="4234919"/>
            <a:ext cx="5496473" cy="584775"/>
          </a:xfrm>
          <a:prstGeom prst="rect">
            <a:avLst/>
          </a:prstGeom>
          <a:noFill/>
          <a:ln cap="flat" cmpd="sng" w="3175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Aumento de la incertidumbre</a:t>
            </a:r>
            <a:endParaRPr b="1" sz="32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6"/>
          <p:cNvSpPr txBox="1"/>
          <p:nvPr/>
        </p:nvSpPr>
        <p:spPr>
          <a:xfrm>
            <a:off x="2217510" y="4887790"/>
            <a:ext cx="5472608" cy="1200329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Tecnología debe reducir la incertidumbre</a:t>
            </a:r>
            <a:endParaRPr/>
          </a:p>
        </p:txBody>
      </p:sp>
      <p:pic>
        <p:nvPicPr>
          <p:cNvPr descr="mekorot-logo80eng.png" id="230" name="Google Shape;230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020272" y="27087"/>
            <a:ext cx="2095500" cy="809625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6"/>
          <p:cNvSpPr txBox="1"/>
          <p:nvPr/>
        </p:nvSpPr>
        <p:spPr>
          <a:xfrm>
            <a:off x="1547664" y="137947"/>
            <a:ext cx="6031544" cy="1031051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Cambio Climático-</a:t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Aumento de la Variación Interanual</a:t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7"/>
          <p:cNvSpPr txBox="1"/>
          <p:nvPr/>
        </p:nvSpPr>
        <p:spPr>
          <a:xfrm>
            <a:off x="4086577" y="345337"/>
            <a:ext cx="46284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Titulo del Webinar</a:t>
            </a:r>
            <a:endParaRPr b="1" sz="16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38" name="Google Shape;23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7"/>
          <p:cNvSpPr txBox="1"/>
          <p:nvPr>
            <p:ph idx="1" type="body"/>
          </p:nvPr>
        </p:nvSpPr>
        <p:spPr>
          <a:xfrm>
            <a:off x="715488" y="1204474"/>
            <a:ext cx="7600928" cy="5248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Conocer (estudiar) los recursos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Definir los objectivos del sector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Planear (corto, medio y largo plazo)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Reducir la incertidumbre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Implementar </a:t>
            </a:r>
            <a:r>
              <a:rPr lang="en-US" u="sng">
                <a:latin typeface="Times New Roman"/>
                <a:ea typeface="Times New Roman"/>
                <a:cs typeface="Times New Roman"/>
                <a:sym typeface="Times New Roman"/>
              </a:rPr>
              <a:t>políticas claras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Implementar </a:t>
            </a:r>
            <a:r>
              <a:rPr lang="en-US" u="sng">
                <a:latin typeface="Times New Roman"/>
                <a:ea typeface="Times New Roman"/>
                <a:cs typeface="Times New Roman"/>
                <a:sym typeface="Times New Roman"/>
              </a:rPr>
              <a:t>gradualmente</a:t>
            </a:r>
            <a:endParaRPr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Educar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Capacitar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Ejecutar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0" name="Google Shape;240;p7"/>
          <p:cNvSpPr txBox="1"/>
          <p:nvPr/>
        </p:nvSpPr>
        <p:spPr>
          <a:xfrm>
            <a:off x="-32" y="500066"/>
            <a:ext cx="9144000" cy="571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Resumen</a:t>
            </a:r>
            <a:endParaRPr b="1" sz="2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ekorot-logo80eng.png" id="241" name="Google Shape;241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20272" y="27087"/>
            <a:ext cx="2095500" cy="80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36512" y="46189"/>
            <a:ext cx="1507469" cy="790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8"/>
          <p:cNvSpPr txBox="1"/>
          <p:nvPr/>
        </p:nvSpPr>
        <p:spPr>
          <a:xfrm>
            <a:off x="4086577" y="345337"/>
            <a:ext cx="46284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Titulo del Webinar</a:t>
            </a:r>
            <a:endParaRPr b="1" sz="16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49" name="Google Shape;249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ekorot-logo80eng.png" id="250" name="Google Shape;250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20272" y="27087"/>
            <a:ext cx="2095500" cy="80962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8"/>
          <p:cNvSpPr txBox="1"/>
          <p:nvPr/>
        </p:nvSpPr>
        <p:spPr>
          <a:xfrm>
            <a:off x="323528" y="1073845"/>
            <a:ext cx="8496944" cy="48667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0" marL="5143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AutoNum type="arabicParenR"/>
            </a:pP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Proyecto de País/Región</a:t>
            </a:r>
            <a:endParaRPr b="1" i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14350" lvl="0" marL="5143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AutoNum type="arabicParenR"/>
            </a:pP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Rol del Sector Hídrico y Objetivos </a:t>
            </a:r>
            <a:endParaRPr/>
          </a:p>
          <a:p>
            <a:pPr indent="-514350" lvl="0" marL="5143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AutoNum type="arabicParenR"/>
            </a:pP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Existen todas las herramientas para alcanzar los objetivos? Existen barreras?</a:t>
            </a:r>
            <a:endParaRPr/>
          </a:p>
          <a:p>
            <a:pPr indent="-514350" lvl="0" marL="5143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AutoNum type="arabicParenR"/>
            </a:pP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 necesario hacer algun cambio?</a:t>
            </a:r>
            <a:endParaRPr/>
          </a:p>
        </p:txBody>
      </p:sp>
      <p:pic>
        <p:nvPicPr>
          <p:cNvPr id="252" name="Google Shape;252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36512" y="46189"/>
            <a:ext cx="1507469" cy="790523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8"/>
          <p:cNvSpPr txBox="1"/>
          <p:nvPr/>
        </p:nvSpPr>
        <p:spPr>
          <a:xfrm>
            <a:off x="-32" y="500066"/>
            <a:ext cx="9144000" cy="571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Preguntas/Reflexiones</a:t>
            </a:r>
            <a:endParaRPr b="1" sz="2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9"/>
          <p:cNvSpPr txBox="1"/>
          <p:nvPr/>
        </p:nvSpPr>
        <p:spPr>
          <a:xfrm>
            <a:off x="4086577" y="345337"/>
            <a:ext cx="46284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Titulo del Webinar</a:t>
            </a:r>
            <a:endParaRPr b="1" sz="1600">
              <a:solidFill>
                <a:srgbClr val="5959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60" name="Google Shape;260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473" y="1071"/>
            <a:ext cx="9144000" cy="6855858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9"/>
          <p:cNvSpPr txBox="1"/>
          <p:nvPr/>
        </p:nvSpPr>
        <p:spPr>
          <a:xfrm>
            <a:off x="1000100" y="2214554"/>
            <a:ext cx="742955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1" i="1" lang="en-US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Muchas Gracias</a:t>
            </a:r>
            <a:endParaRPr/>
          </a:p>
        </p:txBody>
      </p:sp>
      <p:pic>
        <p:nvPicPr>
          <p:cNvPr descr="mekorot-logo80eng.png" id="262" name="Google Shape;262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20272" y="27087"/>
            <a:ext cx="2095500" cy="80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36512" y="46189"/>
            <a:ext cx="1507469" cy="790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מצגת שפדן 5">
  <a:themeElements>
    <a:clrScheme name="מצגת שפדן 5 2">
      <a:dk1>
        <a:srgbClr val="000000"/>
      </a:dk1>
      <a:lt1>
        <a:srgbClr val="FFFFFF"/>
      </a:lt1>
      <a:dk2>
        <a:srgbClr val="336699"/>
      </a:dk2>
      <a:lt2>
        <a:srgbClr val="C3D6DD"/>
      </a:lt2>
      <a:accent1>
        <a:srgbClr val="B2B2B2"/>
      </a:accent1>
      <a:accent2>
        <a:srgbClr val="6A9159"/>
      </a:accent2>
      <a:accent3>
        <a:srgbClr val="FFFFFF"/>
      </a:accent3>
      <a:accent4>
        <a:srgbClr val="000000"/>
      </a:accent4>
      <a:accent5>
        <a:srgbClr val="D5D5D5"/>
      </a:accent5>
      <a:accent6>
        <a:srgbClr val="5F8350"/>
      </a:accent6>
      <a:hlink>
        <a:srgbClr val="C9606F"/>
      </a:hlink>
      <a:folHlink>
        <a:srgbClr val="0099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2006-10-23T06:20:36Z</dcterms:created>
  <dc:creator>Ntal</dc:creator>
</cp:coreProperties>
</file>