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2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2377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604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83296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9487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9599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1335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3549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38621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0219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7999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458A2-C7EA-452D-8AB8-C5F6D065B762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F8CC7-CECE-47D8-8532-49871DF76F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3737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458A2-C7EA-452D-8AB8-C5F6D065B762}" type="datetimeFigureOut">
              <a:rPr lang="es-AR" smtClean="0"/>
              <a:t>13/8/2021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F8CC7-CECE-47D8-8532-49871DF76F30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0390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1C2DBC7-6F8C-44D2-AD5C-1A07CC6C7C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7867" cy="6858000"/>
          </a:xfrm>
          <a:prstGeom prst="rect">
            <a:avLst/>
          </a:prstGeom>
        </p:spPr>
      </p:pic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30DFEC0B-5529-4193-A1F9-E41EBA7B23BD}"/>
              </a:ext>
            </a:extLst>
          </p:cNvPr>
          <p:cNvSpPr/>
          <p:nvPr/>
        </p:nvSpPr>
        <p:spPr>
          <a:xfrm>
            <a:off x="-124177" y="690146"/>
            <a:ext cx="3285067" cy="369333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5196BD6-8905-416A-8009-0A22C620927E}"/>
              </a:ext>
            </a:extLst>
          </p:cNvPr>
          <p:cNvSpPr txBox="1"/>
          <p:nvPr/>
        </p:nvSpPr>
        <p:spPr>
          <a:xfrm>
            <a:off x="723417" y="1152884"/>
            <a:ext cx="7630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Protagonistas de la </a:t>
            </a:r>
            <a:r>
              <a:rPr lang="es-AR" sz="2800" b="1" dirty="0" err="1" smtClean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Agrodigitalización</a:t>
            </a:r>
            <a:endParaRPr lang="es-AR" sz="2800" b="1" dirty="0">
              <a:solidFill>
                <a:schemeClr val="accent1">
                  <a:lumMod val="50000"/>
                </a:schemeClr>
              </a:solidFill>
              <a:latin typeface="Gotham Book" panose="020006030400000200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95222B-B48F-438D-BFB8-C046D6EB8FFF}"/>
              </a:ext>
            </a:extLst>
          </p:cNvPr>
          <p:cNvSpPr txBox="1"/>
          <p:nvPr/>
        </p:nvSpPr>
        <p:spPr>
          <a:xfrm>
            <a:off x="244311" y="1820143"/>
            <a:ext cx="8569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Gotham Book" panose="02000603040000020004" pitchFamily="2" charset="0"/>
              </a:rPr>
              <a:t>Webinar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Gotham Book" panose="02000603040000020004" pitchFamily="2" charset="0"/>
              </a:rPr>
              <a:t>3. </a:t>
            </a:r>
            <a:r>
              <a:rPr lang="es-AR" sz="2400" b="1" dirty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Modernización de las herramientas para la gestión eficiente del agua en la agricultura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ADA261-9C66-49B6-B41B-16EC691ED87B}"/>
              </a:ext>
            </a:extLst>
          </p:cNvPr>
          <p:cNvSpPr txBox="1"/>
          <p:nvPr/>
        </p:nvSpPr>
        <p:spPr>
          <a:xfrm>
            <a:off x="13648" y="728643"/>
            <a:ext cx="3036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accent1">
                    <a:lumMod val="50000"/>
                  </a:schemeClr>
                </a:solidFill>
                <a:latin typeface="Gotham Bold" panose="02000803030000020004" pitchFamily="2" charset="0"/>
              </a:rPr>
              <a:t>WEBINARS FONTAGRO - IICA</a:t>
            </a:r>
            <a:endParaRPr lang="es-AR" sz="1400" dirty="0">
              <a:solidFill>
                <a:schemeClr val="accent1">
                  <a:lumMod val="50000"/>
                </a:schemeClr>
              </a:solidFill>
              <a:latin typeface="Gotham Bold" panose="02000803030000020004" pitchFamily="2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41F350-CD5C-4697-8462-91019D53139D}"/>
              </a:ext>
            </a:extLst>
          </p:cNvPr>
          <p:cNvSpPr txBox="1"/>
          <p:nvPr/>
        </p:nvSpPr>
        <p:spPr>
          <a:xfrm>
            <a:off x="6223380" y="5444308"/>
            <a:ext cx="276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18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de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Agosto, </a:t>
            </a:r>
            <a:r>
              <a:rPr lang="es-ES" b="1" dirty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2021</a:t>
            </a:r>
            <a:endParaRPr lang="es-AR" b="1" dirty="0">
              <a:solidFill>
                <a:schemeClr val="accent1">
                  <a:lumMod val="50000"/>
                </a:schemeClr>
              </a:solidFill>
              <a:latin typeface="Gotham Book" panose="02000603040000020004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1190974" y="2941243"/>
            <a:ext cx="6673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i="1" dirty="0" smtClean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Adaptación de nuevas fuentes de información a la programación del riego</a:t>
            </a:r>
            <a:endParaRPr lang="es-AR" sz="2400" b="1" i="1" dirty="0">
              <a:solidFill>
                <a:schemeClr val="accent1">
                  <a:lumMod val="50000"/>
                </a:schemeClr>
              </a:solidFill>
              <a:latin typeface="Gotham Book" panose="02000603040000020004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122831" y="4043719"/>
            <a:ext cx="8910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i="1" dirty="0" smtClean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Proyecto </a:t>
            </a:r>
            <a:r>
              <a:rPr lang="es-AR" b="1" i="1" dirty="0" err="1" smtClean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AgTech</a:t>
            </a:r>
            <a:r>
              <a:rPr lang="es-AR" b="1" i="1" dirty="0" smtClean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 19037 “Sistema </a:t>
            </a:r>
            <a:r>
              <a:rPr lang="es-AR" b="1" i="1" dirty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de Asesoramiento al Regante (SAR): ¿cuándo regar y cuánto regar? Las Tecnologías de Información y Comunicación (</a:t>
            </a:r>
            <a:r>
              <a:rPr lang="es-AR" b="1" i="1" dirty="0" err="1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TICs</a:t>
            </a:r>
            <a:r>
              <a:rPr lang="es-AR" b="1" i="1" dirty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) como herramientas para fortalecer la capacidad de la toma de decisiones de la agricultura familiar”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D41F350-CD5C-4697-8462-91019D53139D}"/>
              </a:ext>
            </a:extLst>
          </p:cNvPr>
          <p:cNvSpPr txBox="1"/>
          <p:nvPr/>
        </p:nvSpPr>
        <p:spPr>
          <a:xfrm>
            <a:off x="38713" y="5473876"/>
            <a:ext cx="5747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Gabriel A. </a:t>
            </a:r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Angella </a:t>
            </a:r>
            <a:r>
              <a:rPr lang="es-ES" b="1" i="1" dirty="0" smtClean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angella.gabriel@inta.gob.ar</a:t>
            </a:r>
            <a:endParaRPr lang="es-AR" b="1" i="1" dirty="0">
              <a:solidFill>
                <a:schemeClr val="accent1">
                  <a:lumMod val="50000"/>
                </a:schemeClr>
              </a:solidFill>
              <a:latin typeface="Gotham Book" panose="02000603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72788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A6AEDF0-7F36-4C6B-A70C-892220BAF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5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05161" y="78526"/>
            <a:ext cx="7781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i="1" dirty="0" smtClean="0">
                <a:solidFill>
                  <a:schemeClr val="accent1">
                    <a:lumMod val="50000"/>
                  </a:schemeClr>
                </a:solidFill>
                <a:latin typeface="Gotham Book" panose="02000603040000020004"/>
              </a:rPr>
              <a:t>Adaptación de nuevas fuentes de información a la programación del riego</a:t>
            </a:r>
            <a:endParaRPr lang="es-AR" sz="2400" b="1" i="1" dirty="0">
              <a:solidFill>
                <a:schemeClr val="accent1">
                  <a:lumMod val="50000"/>
                </a:schemeClr>
              </a:solidFill>
              <a:latin typeface="Gotham Book" panose="02000603040000020004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155139" y="1419720"/>
            <a:ext cx="27600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b="1" i="1" u="sng" dirty="0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Proyecto </a:t>
            </a:r>
            <a:r>
              <a:rPr lang="es-AR" sz="1600" b="1" i="1" u="sng" dirty="0" err="1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AgTech</a:t>
            </a:r>
            <a:r>
              <a:rPr lang="es-AR" sz="1600" b="1" i="1" u="sng" dirty="0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 19037</a:t>
            </a:r>
          </a:p>
          <a:p>
            <a:endParaRPr lang="es-AR" sz="1000" b="1" dirty="0" smtClean="0">
              <a:solidFill>
                <a:schemeClr val="accent1">
                  <a:lumMod val="75000"/>
                </a:schemeClr>
              </a:solidFill>
              <a:latin typeface="Gotham Book" panose="02000603040000020004"/>
            </a:endParaRPr>
          </a:p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INTA, Argentina</a:t>
            </a:r>
            <a:endParaRPr lang="es-AR" sz="1600" b="1" dirty="0">
              <a:solidFill>
                <a:schemeClr val="accent1">
                  <a:lumMod val="75000"/>
                </a:schemeClr>
              </a:solidFill>
              <a:latin typeface="Gotham Book" panose="02000603040000020004"/>
            </a:endParaRPr>
          </a:p>
          <a:p>
            <a:r>
              <a:rPr lang="es-AR" sz="1600" b="1" dirty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Gabriel Angella</a:t>
            </a:r>
          </a:p>
          <a:p>
            <a:endParaRPr lang="es-AR" sz="1000" b="1" dirty="0" smtClean="0">
              <a:solidFill>
                <a:schemeClr val="accent1">
                  <a:lumMod val="75000"/>
                </a:schemeClr>
              </a:solidFill>
              <a:latin typeface="Gotham Book" panose="02000603040000020004"/>
            </a:endParaRPr>
          </a:p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INTA, Nicaragua</a:t>
            </a:r>
            <a:endParaRPr lang="es-AR" sz="1600" b="1" dirty="0">
              <a:solidFill>
                <a:schemeClr val="accent1">
                  <a:lumMod val="75000"/>
                </a:schemeClr>
              </a:solidFill>
              <a:latin typeface="Gotham Book" panose="02000603040000020004"/>
            </a:endParaRPr>
          </a:p>
          <a:p>
            <a:r>
              <a:rPr lang="es-AR" sz="1600" b="1" dirty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Luis Urbina</a:t>
            </a:r>
          </a:p>
          <a:p>
            <a:endParaRPr lang="es-AR" sz="1000" b="1" dirty="0" smtClean="0">
              <a:solidFill>
                <a:schemeClr val="accent1">
                  <a:lumMod val="75000"/>
                </a:schemeClr>
              </a:solidFill>
              <a:latin typeface="Gotham Book" panose="02000603040000020004"/>
            </a:endParaRPr>
          </a:p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INIA, Uruguay</a:t>
            </a:r>
          </a:p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Claudio García</a:t>
            </a:r>
          </a:p>
          <a:p>
            <a:endParaRPr lang="es-AR" sz="1000" b="1" dirty="0" smtClean="0">
              <a:solidFill>
                <a:schemeClr val="accent1">
                  <a:lumMod val="75000"/>
                </a:schemeClr>
              </a:solidFill>
              <a:latin typeface="Gotham Book" panose="02000603040000020004"/>
            </a:endParaRPr>
          </a:p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IAS-CSIC, España</a:t>
            </a:r>
          </a:p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Luciano Mateos</a:t>
            </a:r>
          </a:p>
          <a:p>
            <a:endParaRPr lang="es-AR" sz="1000" b="1" dirty="0" smtClean="0">
              <a:solidFill>
                <a:schemeClr val="accent1">
                  <a:lumMod val="75000"/>
                </a:schemeClr>
              </a:solidFill>
              <a:latin typeface="Gotham Book" panose="02000603040000020004"/>
            </a:endParaRPr>
          </a:p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WUR, Países Bajos</a:t>
            </a:r>
          </a:p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Gerlo Borghuis</a:t>
            </a:r>
          </a:p>
          <a:p>
            <a:endParaRPr lang="es-AR" sz="1000" b="1" dirty="0" smtClean="0">
              <a:solidFill>
                <a:schemeClr val="accent1">
                  <a:lumMod val="75000"/>
                </a:schemeClr>
              </a:solidFill>
              <a:latin typeface="Gotham Book" panose="02000603040000020004"/>
            </a:endParaRPr>
          </a:p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KILIMO S.A., Argentina</a:t>
            </a:r>
          </a:p>
          <a:p>
            <a:r>
              <a:rPr lang="es-AR" sz="1600" b="1" dirty="0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Rodrigo </a:t>
            </a:r>
            <a:r>
              <a:rPr lang="es-AR" sz="1600" b="1" dirty="0" err="1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</a:rPr>
              <a:t>Tissera</a:t>
            </a:r>
            <a:endParaRPr lang="es-AR" sz="1600" b="1" dirty="0" smtClean="0">
              <a:solidFill>
                <a:schemeClr val="accent1">
                  <a:lumMod val="75000"/>
                </a:schemeClr>
              </a:solidFill>
              <a:latin typeface="Gotham Book" panose="02000603040000020004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6" y="974400"/>
            <a:ext cx="5625101" cy="502168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111689" y="2335260"/>
            <a:ext cx="2625153" cy="292387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bg1"/>
                </a:solidFill>
                <a:latin typeface="Gotham Book" panose="02000603040000020004"/>
              </a:rPr>
              <a:t>Áreas piloto</a:t>
            </a:r>
          </a:p>
          <a:p>
            <a:endParaRPr lang="es-AR" sz="1000" b="1" dirty="0" smtClean="0">
              <a:solidFill>
                <a:schemeClr val="bg1"/>
              </a:solidFill>
              <a:latin typeface="Gotham Book" panose="02000603040000020004"/>
            </a:endParaRPr>
          </a:p>
          <a:p>
            <a:r>
              <a:rPr lang="es-AR" sz="1400" b="1" u="sng" dirty="0" smtClean="0">
                <a:solidFill>
                  <a:schemeClr val="bg1"/>
                </a:solidFill>
                <a:latin typeface="Gotham Book" panose="02000603040000020004"/>
              </a:rPr>
              <a:t>Argentina</a:t>
            </a:r>
            <a:r>
              <a:rPr lang="es-AR" sz="1400" b="1" dirty="0" smtClean="0">
                <a:solidFill>
                  <a:schemeClr val="bg1"/>
                </a:solidFill>
                <a:latin typeface="Gotham Book" panose="02000603040000020004"/>
              </a:rPr>
              <a:t>: Colonia El </a:t>
            </a:r>
            <a:r>
              <a:rPr lang="es-AR" sz="1400" b="1" dirty="0" err="1" smtClean="0">
                <a:solidFill>
                  <a:schemeClr val="bg1"/>
                </a:solidFill>
                <a:latin typeface="Gotham Book" panose="02000603040000020004"/>
              </a:rPr>
              <a:t>Simbolar</a:t>
            </a:r>
            <a:r>
              <a:rPr lang="es-AR" sz="1400" b="1" dirty="0" smtClean="0">
                <a:solidFill>
                  <a:schemeClr val="bg1"/>
                </a:solidFill>
                <a:latin typeface="Gotham Book" panose="02000603040000020004"/>
              </a:rPr>
              <a:t> y Nueva Francia, Prov. de Santiago del Estero.</a:t>
            </a:r>
            <a:endParaRPr lang="es-AR" sz="1400" b="1" dirty="0">
              <a:solidFill>
                <a:schemeClr val="bg1"/>
              </a:solidFill>
              <a:latin typeface="Gotham Book" panose="02000603040000020004"/>
            </a:endParaRPr>
          </a:p>
          <a:p>
            <a:endParaRPr lang="es-AR" sz="1000" b="1" dirty="0" smtClean="0">
              <a:solidFill>
                <a:schemeClr val="bg1"/>
              </a:solidFill>
              <a:latin typeface="Gotham Book" panose="02000603040000020004"/>
            </a:endParaRPr>
          </a:p>
          <a:p>
            <a:r>
              <a:rPr lang="es-AR" sz="1400" b="1" u="sng" dirty="0" smtClean="0">
                <a:solidFill>
                  <a:schemeClr val="bg1"/>
                </a:solidFill>
                <a:latin typeface="Gotham Book" panose="02000603040000020004"/>
              </a:rPr>
              <a:t>Nicaragua</a:t>
            </a:r>
            <a:r>
              <a:rPr lang="es-AR" sz="1400" b="1" dirty="0" smtClean="0">
                <a:solidFill>
                  <a:schemeClr val="bg1"/>
                </a:solidFill>
                <a:latin typeface="Gotham Book" panose="02000603040000020004"/>
              </a:rPr>
              <a:t>: </a:t>
            </a:r>
            <a:r>
              <a:rPr lang="es-AR" sz="1400" b="1" dirty="0" err="1" smtClean="0">
                <a:solidFill>
                  <a:schemeClr val="bg1"/>
                </a:solidFill>
                <a:latin typeface="Gotham Book" panose="02000603040000020004"/>
              </a:rPr>
              <a:t>Tisma</a:t>
            </a:r>
            <a:r>
              <a:rPr lang="es-AR" sz="1400" b="1" dirty="0" smtClean="0">
                <a:solidFill>
                  <a:schemeClr val="bg1"/>
                </a:solidFill>
                <a:latin typeface="Gotham Book" panose="02000603040000020004"/>
              </a:rPr>
              <a:t> (</a:t>
            </a:r>
            <a:r>
              <a:rPr lang="es-AR" sz="1400" b="1" dirty="0" err="1" smtClean="0">
                <a:solidFill>
                  <a:schemeClr val="bg1"/>
                </a:solidFill>
                <a:latin typeface="Gotham Book" panose="02000603040000020004"/>
              </a:rPr>
              <a:t>Dep</a:t>
            </a:r>
            <a:r>
              <a:rPr lang="es-AR" sz="1400" b="1" dirty="0" smtClean="0">
                <a:solidFill>
                  <a:schemeClr val="bg1"/>
                </a:solidFill>
                <a:latin typeface="Gotham Book" panose="02000603040000020004"/>
              </a:rPr>
              <a:t>. Masaya), El Sauce (</a:t>
            </a:r>
            <a:r>
              <a:rPr lang="es-AR" sz="1400" b="1" dirty="0" err="1" smtClean="0">
                <a:solidFill>
                  <a:schemeClr val="bg1"/>
                </a:solidFill>
                <a:latin typeface="Gotham Book" panose="02000603040000020004"/>
              </a:rPr>
              <a:t>Dep</a:t>
            </a:r>
            <a:r>
              <a:rPr lang="es-AR" sz="1400" b="1" dirty="0" smtClean="0">
                <a:solidFill>
                  <a:schemeClr val="bg1"/>
                </a:solidFill>
                <a:latin typeface="Gotham Book" panose="02000603040000020004"/>
              </a:rPr>
              <a:t>. León), Ciudad Darío (</a:t>
            </a:r>
            <a:r>
              <a:rPr lang="es-AR" sz="1400" b="1" dirty="0" err="1" smtClean="0">
                <a:solidFill>
                  <a:schemeClr val="bg1"/>
                </a:solidFill>
                <a:latin typeface="Gotham Book" panose="02000603040000020004"/>
              </a:rPr>
              <a:t>Dep</a:t>
            </a:r>
            <a:r>
              <a:rPr lang="es-AR" sz="1400" b="1" dirty="0" smtClean="0">
                <a:solidFill>
                  <a:schemeClr val="bg1"/>
                </a:solidFill>
                <a:latin typeface="Gotham Book" panose="02000603040000020004"/>
              </a:rPr>
              <a:t>. Matagalpa).</a:t>
            </a:r>
          </a:p>
          <a:p>
            <a:endParaRPr lang="es-AR" sz="1000" b="1" dirty="0" smtClean="0">
              <a:solidFill>
                <a:schemeClr val="bg1"/>
              </a:solidFill>
              <a:latin typeface="Gotham Book" panose="02000603040000020004"/>
            </a:endParaRPr>
          </a:p>
          <a:p>
            <a:r>
              <a:rPr lang="es-AR" sz="1400" b="1" u="sng" dirty="0">
                <a:solidFill>
                  <a:schemeClr val="bg1"/>
                </a:solidFill>
                <a:latin typeface="Gotham Book" panose="02000603040000020004"/>
              </a:rPr>
              <a:t>Uruguay</a:t>
            </a:r>
            <a:r>
              <a:rPr lang="es-AR" sz="1400" b="1" dirty="0">
                <a:solidFill>
                  <a:schemeClr val="bg1"/>
                </a:solidFill>
                <a:latin typeface="Gotham Book" panose="02000603040000020004"/>
              </a:rPr>
              <a:t>: </a:t>
            </a:r>
            <a:r>
              <a:rPr lang="es-AR" sz="1400" b="1" dirty="0" err="1">
                <a:solidFill>
                  <a:schemeClr val="bg1"/>
                </a:solidFill>
                <a:latin typeface="Gotham Book" panose="02000603040000020004"/>
              </a:rPr>
              <a:t>Dep</a:t>
            </a:r>
            <a:r>
              <a:rPr lang="es-AR" sz="1400" b="1" dirty="0">
                <a:solidFill>
                  <a:schemeClr val="bg1"/>
                </a:solidFill>
                <a:latin typeface="Gotham Book" panose="02000603040000020004"/>
              </a:rPr>
              <a:t>. San José y </a:t>
            </a:r>
            <a:r>
              <a:rPr lang="es-AR" sz="1400" b="1" dirty="0" err="1">
                <a:solidFill>
                  <a:schemeClr val="bg1"/>
                </a:solidFill>
                <a:latin typeface="Gotham Book" panose="02000603040000020004"/>
              </a:rPr>
              <a:t>Dep</a:t>
            </a:r>
            <a:r>
              <a:rPr lang="es-AR" sz="1400" b="1" dirty="0">
                <a:solidFill>
                  <a:schemeClr val="bg1"/>
                </a:solidFill>
                <a:latin typeface="Gotham Book" panose="02000603040000020004"/>
              </a:rPr>
              <a:t>. Canelones</a:t>
            </a:r>
            <a:r>
              <a:rPr lang="es-AR" sz="1400" b="1" dirty="0" smtClean="0">
                <a:solidFill>
                  <a:schemeClr val="bg1"/>
                </a:solidFill>
                <a:latin typeface="Gotham Book" panose="02000603040000020004"/>
              </a:rPr>
              <a:t>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3837" y="991509"/>
            <a:ext cx="1676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i="1" dirty="0" smtClean="0"/>
              <a:t>Imagen: fontagro.org</a:t>
            </a:r>
            <a:endParaRPr lang="es-ES" sz="1100" i="1" dirty="0"/>
          </a:p>
        </p:txBody>
      </p:sp>
    </p:spTree>
    <p:extLst>
      <p:ext uri="{BB962C8B-B14F-4D97-AF65-F5344CB8AC3E}">
        <p14:creationId xmlns:p14="http://schemas.microsoft.com/office/powerpoint/2010/main" val="166737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A6AEDF0-7F36-4C6B-A70C-892220BAF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5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064526" y="114237"/>
            <a:ext cx="7049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i="1" dirty="0" smtClean="0">
                <a:latin typeface="Gotham Book" panose="02000603040000020004"/>
              </a:rPr>
              <a:t>Adaptación de nuevas fuentes de información a la programación del riego</a:t>
            </a:r>
            <a:endParaRPr lang="es-AR" sz="2400" b="1" i="1" dirty="0">
              <a:latin typeface="Gotham Book" panose="02000603040000020004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6" y="1028379"/>
            <a:ext cx="8830491" cy="49779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13509" y="2806670"/>
            <a:ext cx="8543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El sector agropecuario enfrenta </a:t>
            </a:r>
            <a:r>
              <a:rPr lang="es-CO" b="1" dirty="0" smtClean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la demanda y el desafío de realizar una producción sostenible. Ello </a:t>
            </a:r>
            <a:r>
              <a:rPr lang="es-CO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debe abordarse haciendo un uso </a:t>
            </a:r>
            <a:r>
              <a:rPr lang="es-CO" b="1" dirty="0" smtClean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juicioso </a:t>
            </a:r>
            <a:r>
              <a:rPr lang="es-CO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del agua, el suelo, la energía y otros </a:t>
            </a:r>
            <a:r>
              <a:rPr lang="es-CO" b="1" dirty="0" smtClean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insumos de producción. En el caso de la agricultura, el regadío y </a:t>
            </a:r>
            <a:r>
              <a:rPr lang="es-CO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la agricultura </a:t>
            </a:r>
            <a:r>
              <a:rPr lang="es-CO" b="1" dirty="0" smtClean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familiar, jugarán </a:t>
            </a:r>
            <a:r>
              <a:rPr lang="es-CO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un </a:t>
            </a:r>
            <a:r>
              <a:rPr lang="es-CO" b="1" dirty="0" smtClean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rol central en este escenario.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8101" y="4268086"/>
            <a:ext cx="83341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Respecto al riego, es fundamental mejorar su manejo para incrementar </a:t>
            </a:r>
            <a:r>
              <a:rPr lang="es-CO" b="1" dirty="0" smtClean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la productividad integral de la agricultura irrigada y evitar </a:t>
            </a:r>
            <a:r>
              <a:rPr lang="es-CO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o limitar impactos </a:t>
            </a:r>
            <a:r>
              <a:rPr lang="es-CO" b="1" dirty="0" smtClean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negativos, </a:t>
            </a:r>
            <a:r>
              <a:rPr lang="es-CO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derivados de prácticas de riego inadecuadas </a:t>
            </a:r>
            <a:r>
              <a:rPr lang="es-CO" b="1" dirty="0" smtClean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(desperdicio de agua, salinización</a:t>
            </a:r>
            <a:r>
              <a:rPr lang="es-CO" b="1" dirty="0">
                <a:solidFill>
                  <a:schemeClr val="bg1"/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, erosión). 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528552" y="1575854"/>
            <a:ext cx="6011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  <a:ea typeface="Arial" panose="020B0604020202020204" pitchFamily="34" charset="0"/>
              </a:rPr>
              <a:t>El </a:t>
            </a: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  <a:ea typeface="Arial" panose="020B0604020202020204" pitchFamily="34" charset="0"/>
              </a:rPr>
              <a:t>enfoque del proyecto SAR y </a:t>
            </a:r>
            <a:r>
              <a:rPr lang="es-CO" sz="2400" b="1" dirty="0" err="1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  <a:ea typeface="Arial" panose="020B0604020202020204" pitchFamily="34" charset="0"/>
              </a:rPr>
              <a:t>TICs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Gotham Book" panose="02000603040000020004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210697" y="1182581"/>
            <a:ext cx="1676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i="1" dirty="0" smtClean="0"/>
              <a:t>Imagen: G. Angella (2016)</a:t>
            </a:r>
            <a:endParaRPr lang="es-ES" sz="1100" i="1" dirty="0"/>
          </a:p>
        </p:txBody>
      </p:sp>
    </p:spTree>
    <p:extLst>
      <p:ext uri="{BB962C8B-B14F-4D97-AF65-F5344CB8AC3E}">
        <p14:creationId xmlns:p14="http://schemas.microsoft.com/office/powerpoint/2010/main" val="17543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A6AEDF0-7F36-4C6B-A70C-892220BAF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5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35123" y="155766"/>
            <a:ext cx="6673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i="1" dirty="0" smtClean="0">
                <a:latin typeface="Gotham Book" panose="02000603040000020004"/>
              </a:rPr>
              <a:t>Adaptación de nuevas fuentes de información a la programación del riego</a:t>
            </a:r>
            <a:endParaRPr lang="es-AR" sz="2400" b="1" i="1" dirty="0">
              <a:latin typeface="Gotham Book" panose="02000603040000020004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7422" y="1569347"/>
            <a:ext cx="87755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Uno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de los principales factores biofísicos que causa la brecha de rendimientos es la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insuficiente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disponibilidad de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agua,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o su manejo poco eficiente.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Sobre esto último, se funda el objetivo principal </a:t>
            </a:r>
            <a:r>
              <a:rPr lang="es-CO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del 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proyecto </a:t>
            </a:r>
            <a:r>
              <a:rPr lang="es-CO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AgTech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19037: </a:t>
            </a:r>
            <a:r>
              <a:rPr lang="es-CO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</a:t>
            </a:r>
            <a:r>
              <a:rPr lang="es-CO" b="1" i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generar un estudio que permita identificar cómo disminuir la brecha de rendimientos en un grupo de cultivos seleccionados a través del uso de programaciones del riego ajustadas a los requerimientos de agua. </a:t>
            </a:r>
            <a:endParaRPr lang="es-ES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378846" y="3847428"/>
            <a:ext cx="2483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Brecha de rendimientos </a:t>
            </a:r>
            <a:endParaRPr lang="es-ES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6" y="3605293"/>
            <a:ext cx="2226860" cy="2282002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20721" y="3640410"/>
            <a:ext cx="16763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i="1" dirty="0" smtClean="0"/>
              <a:t>Imagen: G. Angella (2021)</a:t>
            </a:r>
            <a:endParaRPr lang="es-ES" sz="1100" i="1" dirty="0"/>
          </a:p>
        </p:txBody>
      </p:sp>
      <p:sp>
        <p:nvSpPr>
          <p:cNvPr id="11" name="Rectángulo 10"/>
          <p:cNvSpPr/>
          <p:nvPr/>
        </p:nvSpPr>
        <p:spPr>
          <a:xfrm>
            <a:off x="3211635" y="4542248"/>
            <a:ext cx="27700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40% en algodón</a:t>
            </a:r>
          </a:p>
          <a:p>
            <a:pPr algn="ctr"/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30% en tomate y </a:t>
            </a:r>
            <a:r>
              <a:rPr lang="es-CO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chiltoma</a:t>
            </a:r>
            <a:r>
              <a:rPr lang="es-CO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Arial" panose="020B0604020202020204" pitchFamily="34" charset="0"/>
              </a:rPr>
              <a:t> o pimiento </a:t>
            </a:r>
            <a:endParaRPr lang="es-ES" b="1" i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348" y="3520215"/>
            <a:ext cx="2099628" cy="1117544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7398764" y="3237747"/>
            <a:ext cx="144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i="1" dirty="0" smtClean="0"/>
              <a:t>Imagen: cdu.edu.ni</a:t>
            </a:r>
            <a:endParaRPr lang="es-ES" sz="1100" i="1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484" y="4713519"/>
            <a:ext cx="1616060" cy="1389811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5513699" y="5821614"/>
            <a:ext cx="1101608" cy="269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i="1" dirty="0" smtClean="0"/>
              <a:t>Imagen: inia.uy</a:t>
            </a:r>
            <a:endParaRPr lang="es-ES" sz="1100" i="1" dirty="0"/>
          </a:p>
        </p:txBody>
      </p:sp>
      <p:sp>
        <p:nvSpPr>
          <p:cNvPr id="16" name="Rectángulo 15"/>
          <p:cNvSpPr/>
          <p:nvPr/>
        </p:nvSpPr>
        <p:spPr>
          <a:xfrm>
            <a:off x="1528552" y="1111827"/>
            <a:ext cx="60112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  <a:ea typeface="Arial" panose="020B0604020202020204" pitchFamily="34" charset="0"/>
              </a:rPr>
              <a:t>El </a:t>
            </a:r>
            <a:r>
              <a:rPr lang="es-CO" sz="2400" b="1" dirty="0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  <a:ea typeface="Arial" panose="020B0604020202020204" pitchFamily="34" charset="0"/>
              </a:rPr>
              <a:t>enfoque del proyecto SAR y </a:t>
            </a:r>
            <a:r>
              <a:rPr lang="es-CO" sz="2400" b="1" dirty="0" err="1" smtClean="0">
                <a:solidFill>
                  <a:schemeClr val="accent1">
                    <a:lumMod val="75000"/>
                  </a:schemeClr>
                </a:solidFill>
                <a:latin typeface="Gotham Book" panose="02000603040000020004"/>
                <a:ea typeface="Arial" panose="020B0604020202020204" pitchFamily="34" charset="0"/>
              </a:rPr>
              <a:t>TICs</a:t>
            </a:r>
            <a:endParaRPr lang="es-ES" sz="2400" b="1" dirty="0">
              <a:solidFill>
                <a:schemeClr val="accent1">
                  <a:lumMod val="75000"/>
                </a:schemeClr>
              </a:solidFill>
              <a:latin typeface="Gotham Book" panose="0200060304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55774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A6AEDF0-7F36-4C6B-A70C-892220BAF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5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235123" y="196710"/>
            <a:ext cx="6673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i="1" dirty="0" smtClean="0">
                <a:latin typeface="Gotham Book" panose="02000603040000020004"/>
              </a:rPr>
              <a:t>Adaptación de nuevas fuentes de información a la programación del riego</a:t>
            </a:r>
            <a:endParaRPr lang="es-AR" sz="2400" b="1" i="1" dirty="0">
              <a:latin typeface="Gotham Book" panose="02000603040000020004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" y="1851865"/>
            <a:ext cx="4459920" cy="3822291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4299045" y="1442439"/>
            <a:ext cx="4824487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ea typeface="Arial" panose="020B0604020202020204" pitchFamily="34" charset="0"/>
              </a:rPr>
              <a:t>Avances</a:t>
            </a:r>
          </a:p>
          <a:p>
            <a:endParaRPr lang="es-CO" sz="1000" b="1" dirty="0" smtClean="0">
              <a:solidFill>
                <a:schemeClr val="accent1">
                  <a:lumMod val="50000"/>
                </a:schemeClr>
              </a:solidFill>
              <a:ea typeface="Arial" panose="020B0604020202020204" pitchFamily="34" charset="0"/>
            </a:endParaRPr>
          </a:p>
          <a:p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- Diagnóstico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inicial de las áreas 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piloto.</a:t>
            </a:r>
          </a:p>
          <a:p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- Fortalecimiento de redes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de estaciones 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meteorológicas.</a:t>
            </a:r>
          </a:p>
          <a:p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- Diseño de la infraestructura </a:t>
            </a:r>
            <a:r>
              <a:rPr lang="es-CO" b="1" dirty="0">
                <a:solidFill>
                  <a:schemeClr val="accent1">
                    <a:lumMod val="50000"/>
                  </a:schemeClr>
                </a:solidFill>
              </a:rPr>
              <a:t>del SAR.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s-CO" sz="1000" b="1" dirty="0">
              <a:solidFill>
                <a:schemeClr val="accent1">
                  <a:lumMod val="50000"/>
                </a:schemeClr>
              </a:solidFill>
              <a:ea typeface="Arial" panose="020B0604020202020204" pitchFamily="34" charset="0"/>
            </a:endParaRPr>
          </a:p>
          <a:p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ea typeface="Arial" panose="020B0604020202020204" pitchFamily="34" charset="0"/>
              </a:rPr>
              <a:t>Impactos esperados</a:t>
            </a:r>
          </a:p>
          <a:p>
            <a:endParaRPr lang="es-CO" sz="1000" b="1" dirty="0" smtClean="0">
              <a:solidFill>
                <a:schemeClr val="accent1">
                  <a:lumMod val="50000"/>
                </a:schemeClr>
              </a:solidFill>
              <a:ea typeface="Arial" panose="020B0604020202020204" pitchFamily="34" charset="0"/>
            </a:endParaRPr>
          </a:p>
          <a:p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  <a:ea typeface="Arial" panose="020B0604020202020204" pitchFamily="34" charset="0"/>
              </a:rPr>
              <a:t>- Que las herramientas a desarrollar sean un aporte para 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  <a:ea typeface="Arial" panose="020B0604020202020204" pitchFamily="34" charset="0"/>
              </a:rPr>
              <a:t>la 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  <a:ea typeface="Arial" panose="020B0604020202020204" pitchFamily="34" charset="0"/>
              </a:rPr>
              <a:t>mejora en el uso del 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  <a:ea typeface="Arial" panose="020B0604020202020204" pitchFamily="34" charset="0"/>
              </a:rPr>
              <a:t>agua, en 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  <a:ea typeface="Arial" panose="020B0604020202020204" pitchFamily="34" charset="0"/>
              </a:rPr>
              <a:t>la disminución de la brecha de rendimientos y 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 brinden prestaciones adicionales, tales como: la adaptación a las particularidades de la agricultura familiar, a nuevos cultivos y 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la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CO" b="1" dirty="0" smtClean="0">
                <a:solidFill>
                  <a:schemeClr val="accent1">
                    <a:lumMod val="50000"/>
                  </a:schemeClr>
                </a:solidFill>
              </a:rPr>
              <a:t>aplicabilidad en la gestión del agua en distritos colectivos de riego.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26665" y="1407472"/>
            <a:ext cx="12334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 smtClean="0">
                <a:solidFill>
                  <a:schemeClr val="accent1">
                    <a:lumMod val="50000"/>
                  </a:schemeClr>
                </a:solidFill>
                <a:ea typeface="Arial" panose="020B0604020202020204" pitchFamily="34" charset="0"/>
              </a:rPr>
              <a:t>Estrategia</a:t>
            </a:r>
            <a:endParaRPr lang="es-CO" sz="2000" b="1" dirty="0">
              <a:solidFill>
                <a:schemeClr val="accent1">
                  <a:lumMod val="50000"/>
                </a:schemeClr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660</TotalTime>
  <Words>532</Words>
  <Application>Microsoft Office PowerPoint</Application>
  <PresentationFormat>Presentación en pantalla (4:3)</PresentationFormat>
  <Paragraphs>60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Gotham Bold</vt:lpstr>
      <vt:lpstr>Gotham Book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Adrian</dc:creator>
  <cp:lastModifiedBy>Oriana Angella</cp:lastModifiedBy>
  <cp:revision>72</cp:revision>
  <dcterms:created xsi:type="dcterms:W3CDTF">2020-09-21T18:20:11Z</dcterms:created>
  <dcterms:modified xsi:type="dcterms:W3CDTF">2021-08-13T16:21:46Z</dcterms:modified>
</cp:coreProperties>
</file>