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Montserrat"/>
      <p:bold r:id="rId16"/>
      <p:boldItalic r:id="rId17"/>
    </p:embeddedFon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aVO22UsQWOcNh2zZll+YNq/Dd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ArialNarrow-bold.fntdata"/><Relationship Id="rId6" Type="http://schemas.openxmlformats.org/officeDocument/2006/relationships/slide" Target="slides/slide2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9" Type="http://schemas.openxmlformats.org/officeDocument/2006/relationships/image" Target="../media/image30.jpg"/><Relationship Id="rId5" Type="http://schemas.openxmlformats.org/officeDocument/2006/relationships/image" Target="../media/image17.jp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Gertjan.Beekman@iica.in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11" Type="http://schemas.openxmlformats.org/officeDocument/2006/relationships/image" Target="../media/image11.jpg"/><Relationship Id="rId10" Type="http://schemas.openxmlformats.org/officeDocument/2006/relationships/image" Target="../media/image13.png"/><Relationship Id="rId12" Type="http://schemas.openxmlformats.org/officeDocument/2006/relationships/image" Target="../media/image18.jpg"/><Relationship Id="rId9" Type="http://schemas.openxmlformats.org/officeDocument/2006/relationships/image" Target="../media/image14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8.png"/><Relationship Id="rId8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7.jpg"/><Relationship Id="rId6" Type="http://schemas.openxmlformats.org/officeDocument/2006/relationships/image" Target="../media/image27.jpg"/><Relationship Id="rId7" Type="http://schemas.openxmlformats.org/officeDocument/2006/relationships/image" Target="../media/image22.png"/><Relationship Id="rId8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Relationship Id="rId7" Type="http://schemas.openxmlformats.org/officeDocument/2006/relationships/image" Target="../media/image23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9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35"/>
            <a:ext cx="9144000" cy="68555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343122" y="681971"/>
            <a:ext cx="3285067" cy="369333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99412" y="1732039"/>
            <a:ext cx="73760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36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Protagonistas de la Agrodigitalización de América Latina, el Caribe y España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523065" y="3787273"/>
            <a:ext cx="62427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24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Webinar 3</a:t>
            </a:r>
            <a:endParaRPr b="0" i="0" sz="24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" y="720925"/>
            <a:ext cx="3036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14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WEBINARS FONTAGRO - IICA</a:t>
            </a:r>
            <a:endParaRPr b="1" sz="14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432753" y="4550031"/>
            <a:ext cx="62427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0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18 de Agosto, 2021</a:t>
            </a:r>
            <a:endParaRPr b="1" sz="20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202720" y="1626081"/>
            <a:ext cx="308340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Posibilidad de avanzar en el uso de la agricultura biosalina, a través de Unidades de Demostración del Programa de Agua Dulce</a:t>
            </a:r>
            <a:br>
              <a:rPr i="1" lang="es-AR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168173" y="944801"/>
            <a:ext cx="58449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Perspectivas</a:t>
            </a: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0" y="822745"/>
            <a:ext cx="91297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168173" y="3317961"/>
            <a:ext cx="297287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y el uso de energía solar/fotovoltaica para alimentar los sistemas de desalinización implementados por el Programa</a:t>
            </a:r>
            <a:br>
              <a:rPr i="1" lang="es-AR" sz="1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ão segurando um peixe&#10;&#10;Descrição gerada automaticamente" id="205" name="Google Shape;20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6097" y="1335129"/>
            <a:ext cx="2728123" cy="2059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resta com árvores&#10;&#10;Descrição gerada automaticamente" id="206" name="Google Shape;20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7339" y="1335129"/>
            <a:ext cx="2806904" cy="20593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em pé em quadra de tênis&#10;&#10;Descrição gerada automaticamente" id="207" name="Google Shape;20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60224" y="3458486"/>
            <a:ext cx="2723996" cy="1827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ao ar livre, grama, edifício, mesa&#10;&#10;Descrição gerada automaticamente" id="208" name="Google Shape;208;p10"/>
          <p:cNvPicPr preferRelativeResize="0"/>
          <p:nvPr/>
        </p:nvPicPr>
        <p:blipFill rotWithShape="1">
          <a:blip r:embed="rId9">
            <a:alphaModFix/>
          </a:blip>
          <a:srcRect b="819" l="12026" r="13586" t="652"/>
          <a:stretch/>
        </p:blipFill>
        <p:spPr>
          <a:xfrm>
            <a:off x="6158684" y="3458486"/>
            <a:ext cx="2739608" cy="1827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 flipH="1" rot="-5400000">
            <a:off x="3486646" y="-3486043"/>
            <a:ext cx="2170709" cy="9144000"/>
          </a:xfrm>
          <a:prstGeom prst="rect">
            <a:avLst/>
          </a:prstGeom>
          <a:gradFill>
            <a:gsLst>
              <a:gs pos="0">
                <a:srgbClr val="2F5496">
                  <a:alpha val="15686"/>
                </a:srgbClr>
              </a:gs>
              <a:gs pos="23000">
                <a:srgbClr val="2F5496">
                  <a:alpha val="15686"/>
                </a:srgbClr>
              </a:gs>
              <a:gs pos="99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11"/>
          <p:cNvGrpSpPr/>
          <p:nvPr/>
        </p:nvGrpSpPr>
        <p:grpSpPr>
          <a:xfrm>
            <a:off x="483042" y="2615979"/>
            <a:ext cx="8195870" cy="3689404"/>
            <a:chOff x="0" y="0"/>
            <a:chExt cx="8195870" cy="3689404"/>
          </a:xfrm>
        </p:grpSpPr>
        <p:sp>
          <p:nvSpPr>
            <p:cNvPr id="218" name="Google Shape;218;p11"/>
            <p:cNvSpPr/>
            <p:nvPr/>
          </p:nvSpPr>
          <p:spPr>
            <a:xfrm>
              <a:off x="0" y="0"/>
              <a:ext cx="6966490" cy="1106821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32418" y="32418"/>
              <a:ext cx="5772143" cy="1041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s-A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Gracias</a:t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554639" y="1227118"/>
              <a:ext cx="6966490" cy="1106821"/>
            </a:xfrm>
            <a:prstGeom prst="roundRect">
              <a:avLst>
                <a:gd fmla="val 10000" name="adj"/>
              </a:avLst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587057" y="1259536"/>
              <a:ext cx="5567530" cy="1041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A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Gertjan Beekman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A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e:mail  </a:t>
              </a:r>
              <a:r>
                <a:rPr lang="es-AR" sz="17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Gertjan.Beekman@iica.int</a:t>
              </a:r>
              <a:r>
                <a:rPr lang="es-A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gbbeekman@gmail.com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A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Cel/WhatsApp: +55 61 99212-8171</a:t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229380" y="2582583"/>
              <a:ext cx="6966490" cy="1106821"/>
            </a:xfrm>
            <a:prstGeom prst="roundRect">
              <a:avLst>
                <a:gd fmla="val 10000" name="adj"/>
              </a:avLst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1261798" y="2615001"/>
              <a:ext cx="5567530" cy="10419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AR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Area de Recursos Naturais e Adaptação às Mudanças Climáticas: IICA-BRASIL</a:t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6247056" y="839339"/>
              <a:ext cx="719433" cy="71943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6408928" y="839339"/>
              <a:ext cx="395689" cy="541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6861746" y="2123252"/>
              <a:ext cx="719433" cy="71943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3E1CC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 txBox="1"/>
            <p:nvPr/>
          </p:nvSpPr>
          <p:spPr>
            <a:xfrm>
              <a:off x="7023618" y="2123252"/>
              <a:ext cx="395689" cy="541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1"/>
          <p:cNvSpPr txBox="1"/>
          <p:nvPr>
            <p:ph type="title"/>
          </p:nvPr>
        </p:nvSpPr>
        <p:spPr>
          <a:xfrm>
            <a:off x="1038225" y="592679"/>
            <a:ext cx="7288213" cy="10895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A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Protagonistas de la agrodigitalización de América Latina, el Caribe y España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99992" l="99996" r="-158532" t="-23170"/>
          <a:stretch/>
        </p:blipFill>
        <p:spPr>
          <a:xfrm flipH="1">
            <a:off x="11646567" y="6811210"/>
            <a:ext cx="41709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sz="16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-2282657" l="100001" r="-2383231" t="12"/>
          <a:stretch/>
        </p:blipFill>
        <p:spPr>
          <a:xfrm rot="10800000">
            <a:off x="10185990" y="6102016"/>
            <a:ext cx="2140761" cy="160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10377912" cy="696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8779" y="834189"/>
            <a:ext cx="9319133" cy="515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sz="16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0185990" y="6102016"/>
            <a:ext cx="2140761" cy="160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325621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0925" y="298292"/>
            <a:ext cx="4466439" cy="6316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81621" y="1556084"/>
            <a:ext cx="4869304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Características Físicas: </a:t>
            </a:r>
            <a:endParaRPr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la región viven 26 millones de habitantes, 9,6 millones en zonas rurales Fuente: Área 1.128.697 km2 (13% del territorio brasileño);(2010)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Precipitación media anual: 800 mm;</a:t>
            </a:r>
            <a:b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Alta evaporación: 1300 a 2000 mm/año;</a:t>
            </a:r>
            <a:b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Bajos potenciales hidrogeológicos;</a:t>
            </a:r>
            <a:b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Baja disponibilidad de agua superficial;</a:t>
            </a:r>
            <a:b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Ambiente salino - el 70% de los pozos tienen agua salobre / salina;</a:t>
            </a:r>
            <a:endParaRPr/>
          </a:p>
          <a:p>
            <a:pPr indent="-114300" lvl="0" marL="0" marR="0" rtl="0" algn="just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1" lang="es-AR" sz="18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Indice de Aridez: Alrededor de 0,25</a:t>
            </a:r>
            <a:endParaRPr b="1" sz="1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6043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mesa, circuito, computador&#10;&#10;Descrição gerada automaticamente"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194" y="2165683"/>
            <a:ext cx="8755612" cy="3801979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36357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" y="1073944"/>
            <a:ext cx="6858000" cy="5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6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sz="1600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42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normasMercosur"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5360" y="1099326"/>
            <a:ext cx="1353312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336" y="2072965"/>
            <a:ext cx="1103360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5180" y="857250"/>
            <a:ext cx="1808820" cy="95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8">
            <a:alphaModFix/>
          </a:blip>
          <a:srcRect b="16283" l="2458" r="29835" t="2186"/>
          <a:stretch/>
        </p:blipFill>
        <p:spPr>
          <a:xfrm>
            <a:off x="2011112" y="2319730"/>
            <a:ext cx="2772076" cy="2831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gurança hídrica: Governo discute Programa Água Doce - Gláucia Lima" id="134" name="Google Shape;13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9279" y="2124330"/>
            <a:ext cx="1808820" cy="16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10">
            <a:alphaModFix/>
          </a:blip>
          <a:srcRect b="22189" l="34762" r="35080" t="16349"/>
          <a:stretch/>
        </p:blipFill>
        <p:spPr>
          <a:xfrm>
            <a:off x="6764191" y="2124330"/>
            <a:ext cx="2011809" cy="250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79485" y="4026567"/>
            <a:ext cx="1798614" cy="1557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rasilescola.com/upload/e/dessal%20agua%20-%20B.E.jpg" id="137" name="Google Shape;137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58448" y="4661036"/>
            <a:ext cx="2011809" cy="13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2161089" y="1132479"/>
            <a:ext cx="545476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1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PROCESO DE DESALINIZACIÓN DEL PROGRAMA</a:t>
            </a:r>
            <a:br>
              <a:rPr b="1" lang="es-AR" sz="21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s-AR" sz="2100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AGUA DOCE-PAD</a:t>
            </a:r>
            <a:endParaRPr b="1" sz="2100" cap="non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93659" y="3046603"/>
            <a:ext cx="1663721" cy="2793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desaladoras utilizadas se basan en el proceso de ósmosis inversa y el objetivo es transformar el agua salobre de los pozos alimentados por acuíferos ubicados en formaciones sedimentarias y cristalinas.</a:t>
            </a:r>
            <a:br>
              <a:rPr lang="es-A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 amt="70000"/>
          </a:blip>
          <a:srcRect b="0" l="0" r="0" t="0"/>
          <a:stretch/>
        </p:blipFill>
        <p:spPr>
          <a:xfrm>
            <a:off x="14247" y="857250"/>
            <a:ext cx="91297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edifício, pista, trem, mesa&#10;&#10;Descrição gerada automaticamente" id="148" name="Google Shape;148;p6"/>
          <p:cNvPicPr preferRelativeResize="0"/>
          <p:nvPr/>
        </p:nvPicPr>
        <p:blipFill rotWithShape="1">
          <a:blip r:embed="rId6">
            <a:alphaModFix/>
          </a:blip>
          <a:srcRect b="-2" l="0" r="4478" t="0"/>
          <a:stretch/>
        </p:blipFill>
        <p:spPr>
          <a:xfrm>
            <a:off x="4886646" y="857248"/>
            <a:ext cx="4289440" cy="4598195"/>
          </a:xfrm>
          <a:custGeom>
            <a:rect b="b" l="l" r="r" t="t"/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309" y="2727159"/>
            <a:ext cx="2664902" cy="27282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://www.mma.gov.br/estruturas/srhu_drb/_imagens/logo_novo.jpg" id="150" name="Google Shape;15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77272" y="4236258"/>
            <a:ext cx="1652453" cy="121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14247" y="857250"/>
            <a:ext cx="912975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gaiola&#10;&#10;Descrição gerada automaticamente" id="159" name="Google Shape;15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007" y="1496247"/>
            <a:ext cx="1176864" cy="605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no interior, mesa, computador, display&#10;&#10;Descrição gerada automaticamente" id="160" name="Google Shape;16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1062" y="1540154"/>
            <a:ext cx="4803520" cy="19664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Uma imagem contendo mesa, circuito, computador&#10;&#10;Descrição gerada automaticamente" id="161" name="Google Shape;16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9625" y="3556804"/>
            <a:ext cx="4840100" cy="2052555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7"/>
          <p:cNvSpPr txBox="1"/>
          <p:nvPr/>
        </p:nvSpPr>
        <p:spPr>
          <a:xfrm>
            <a:off x="5264435" y="4234477"/>
            <a:ext cx="3645243" cy="11327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67500" spcFirstLastPara="1" rIns="67500" wrap="square" tIns="35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Requisitos técnicos para la instalación: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Flujo del pozo de más de 5.000 l/h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Suelo con una profundidad de al menos 1 metro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1213205" y="2147309"/>
            <a:ext cx="2759291" cy="13404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67500" spcFirstLastPara="1" rIns="67500" wrap="square" tIns="35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Requisitos técnicos para la instalación: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Mínimo 20 familias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Energía eléctrica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Pozo</a:t>
            </a:r>
            <a:br>
              <a:rPr b="1" lang="es-AR" sz="13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>
            <a:off x="1394625" y="1437976"/>
            <a:ext cx="7739618" cy="8063"/>
          </a:xfrm>
          <a:prstGeom prst="straightConnector1">
            <a:avLst/>
          </a:prstGeom>
          <a:noFill/>
          <a:ln cap="flat" cmpd="sng" w="571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7"/>
          <p:cNvSpPr/>
          <p:nvPr/>
        </p:nvSpPr>
        <p:spPr>
          <a:xfrm rot="5400000">
            <a:off x="179625" y="1134226"/>
            <a:ext cx="1215000" cy="12150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gaiola&#10;&#10;Descrição gerada automaticamente" id="166" name="Google Shape;1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418" y="1435283"/>
            <a:ext cx="1297814" cy="771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1394625" y="973043"/>
            <a:ext cx="7564850" cy="395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b="1" lang="es-AR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SISTEMAS DE DESALACIÓN</a:t>
            </a:r>
            <a:br>
              <a:rPr b="1" lang="es-AR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263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419101" y="1588168"/>
            <a:ext cx="82772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Las plantas de desalinización que se utilizan están basadas en el proceso de ósmosis inversa y el propósito es transformar el agua salobre de los pozos alimentados por acuíferos ubicados en formaciones sedimentarias y cristalinas</a:t>
            </a:r>
            <a:r>
              <a:rPr lang="es-A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01" y="3785938"/>
            <a:ext cx="5157787" cy="165873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6">
            <a:alphaModFix/>
          </a:blip>
          <a:srcRect b="3246" l="18491" r="19318" t="4523"/>
          <a:stretch/>
        </p:blipFill>
        <p:spPr>
          <a:xfrm>
            <a:off x="5862638" y="3536950"/>
            <a:ext cx="2665412" cy="2575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5799138" y="6073775"/>
            <a:ext cx="20780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Proyecto ECONORMAS – DyS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Beekman 2015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Montserrat"/>
              <a:buNone/>
            </a:pPr>
            <a:r>
              <a:rPr b="1" i="0" lang="es-AR" sz="1600" u="none" cap="none" strike="noStrike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Titulo del Webinar</a:t>
            </a:r>
            <a:endParaRPr b="1" i="0" sz="1600" u="none" cap="none" strike="noStrike">
              <a:solidFill>
                <a:srgbClr val="1F38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71"/>
            <a:ext cx="9144000" cy="68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14247" y="857250"/>
            <a:ext cx="91297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179626" y="2543838"/>
            <a:ext cx="702002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3.963 diagnósticos realizados;</a:t>
            </a:r>
            <a:b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891 sistemas de desalinización en funcionamiento;</a:t>
            </a:r>
            <a:b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3,5 millones de litros de agua potable por día;</a:t>
            </a:r>
            <a:b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214.000 personas atendidas con agua de calidad;</a:t>
            </a:r>
            <a:b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2600 Operadores capacitados.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1200  Comunidades</a:t>
            </a:r>
            <a:br>
              <a:rPr b="1" i="1" lang="es-A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1"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25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25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25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25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98207">
            <a:off x="4882797" y="1564648"/>
            <a:ext cx="2808922" cy="132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02561">
            <a:off x="6275325" y="1640215"/>
            <a:ext cx="4221373" cy="186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606138">
            <a:off x="6166659" y="3623818"/>
            <a:ext cx="3293612" cy="156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gaiola&#10;&#10;Descrição gerada automaticamente" id="191" name="Google Shape;19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099" y="1404221"/>
            <a:ext cx="928054" cy="67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 flipH="1" rot="5400000">
            <a:off x="1286152" y="1242697"/>
            <a:ext cx="45719" cy="2258775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1"/>
          </a:solidFill>
          <a:ln cap="flat" cmpd="sng" w="5715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394625" y="973043"/>
            <a:ext cx="7564850" cy="395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</a:pPr>
            <a:r>
              <a:rPr b="1" lang="es-AR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2020-09-21T18:20:11Z</dcterms:created>
  <dc:creator>Adrian</dc:creator>
</cp:coreProperties>
</file>