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-1760" y="-4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58A2-C7EA-452D-8AB8-C5F6D065B762}" type="datetimeFigureOut">
              <a:rPr lang="es-AR" smtClean="0"/>
              <a:t>03/08/2021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8CC7-CECE-47D8-8532-49871DF76F30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22377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58A2-C7EA-452D-8AB8-C5F6D065B762}" type="datetimeFigureOut">
              <a:rPr lang="es-AR" smtClean="0"/>
              <a:t>03/08/2021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8CC7-CECE-47D8-8532-49871DF76F30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26044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58A2-C7EA-452D-8AB8-C5F6D065B762}" type="datetimeFigureOut">
              <a:rPr lang="es-AR" smtClean="0"/>
              <a:t>03/08/2021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8CC7-CECE-47D8-8532-49871DF76F30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8329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58A2-C7EA-452D-8AB8-C5F6D065B762}" type="datetimeFigureOut">
              <a:rPr lang="es-AR" smtClean="0"/>
              <a:t>03/08/2021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8CC7-CECE-47D8-8532-49871DF76F30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294874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58A2-C7EA-452D-8AB8-C5F6D065B762}" type="datetimeFigureOut">
              <a:rPr lang="es-AR" smtClean="0"/>
              <a:t>03/08/2021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8CC7-CECE-47D8-8532-49871DF76F30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209599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58A2-C7EA-452D-8AB8-C5F6D065B762}" type="datetimeFigureOut">
              <a:rPr lang="es-AR" smtClean="0"/>
              <a:t>03/08/2021</a:t>
            </a:fld>
            <a:endParaRPr lang="es-A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8CC7-CECE-47D8-8532-49871DF76F30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013353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58A2-C7EA-452D-8AB8-C5F6D065B762}" type="datetimeFigureOut">
              <a:rPr lang="es-AR" smtClean="0"/>
              <a:t>03/08/2021</a:t>
            </a:fld>
            <a:endParaRPr lang="es-A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8CC7-CECE-47D8-8532-49871DF76F30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33549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58A2-C7EA-452D-8AB8-C5F6D065B762}" type="datetimeFigureOut">
              <a:rPr lang="es-AR" smtClean="0"/>
              <a:t>03/08/2021</a:t>
            </a:fld>
            <a:endParaRPr lang="es-A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8CC7-CECE-47D8-8532-49871DF76F30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38621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58A2-C7EA-452D-8AB8-C5F6D065B762}" type="datetimeFigureOut">
              <a:rPr lang="es-AR" smtClean="0"/>
              <a:t>03/08/2021</a:t>
            </a:fld>
            <a:endParaRPr lang="es-A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8CC7-CECE-47D8-8532-49871DF76F30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02190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58A2-C7EA-452D-8AB8-C5F6D065B762}" type="datetimeFigureOut">
              <a:rPr lang="es-AR" smtClean="0"/>
              <a:t>03/08/2021</a:t>
            </a:fld>
            <a:endParaRPr lang="es-A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8CC7-CECE-47D8-8532-49871DF76F30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07999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58A2-C7EA-452D-8AB8-C5F6D065B762}" type="datetimeFigureOut">
              <a:rPr lang="es-AR" smtClean="0"/>
              <a:t>03/08/2021</a:t>
            </a:fld>
            <a:endParaRPr lang="es-A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8CC7-CECE-47D8-8532-49871DF76F30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37378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458A2-C7EA-452D-8AB8-C5F6D065B762}" type="datetimeFigureOut">
              <a:rPr lang="es-AR" smtClean="0"/>
              <a:t>03/08/2021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F8CC7-CECE-47D8-8532-49871DF76F30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103902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2.png"/><Relationship Id="rId7" Type="http://schemas.openxmlformats.org/officeDocument/2006/relationships/image" Target="../media/image18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3C11C00B-F042-4F5F-A82D-A27D430F4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5"/>
            <a:ext cx="9144000" cy="6855529"/>
          </a:xfrm>
          <a:prstGeom prst="rect">
            <a:avLst/>
          </a:prstGeom>
        </p:spPr>
      </p:pic>
      <p:sp>
        <p:nvSpPr>
          <p:cNvPr id="11" name="Rectángulo: esquinas redondeadas 10">
            <a:extLst>
              <a:ext uri="{FF2B5EF4-FFF2-40B4-BE49-F238E27FC236}">
                <a16:creationId xmlns="" xmlns:a16="http://schemas.microsoft.com/office/drawing/2014/main" id="{30DFEC0B-5529-4193-A1F9-E41EBA7B23BD}"/>
              </a:ext>
            </a:extLst>
          </p:cNvPr>
          <p:cNvSpPr/>
          <p:nvPr/>
        </p:nvSpPr>
        <p:spPr>
          <a:xfrm>
            <a:off x="0" y="681971"/>
            <a:ext cx="3285067" cy="369333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D5196BD6-8905-416A-8009-0A22C620927E}"/>
              </a:ext>
            </a:extLst>
          </p:cNvPr>
          <p:cNvSpPr txBox="1"/>
          <p:nvPr/>
        </p:nvSpPr>
        <p:spPr>
          <a:xfrm>
            <a:off x="314674" y="1114624"/>
            <a:ext cx="8626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chemeClr val="bg2">
                    <a:lumMod val="25000"/>
                  </a:schemeClr>
                </a:solidFill>
                <a:latin typeface="Gotham Bold"/>
              </a:rPr>
              <a:t>Protagonistas de la </a:t>
            </a:r>
            <a:r>
              <a:rPr lang="es-AR" dirty="0" err="1">
                <a:solidFill>
                  <a:schemeClr val="bg2">
                    <a:lumMod val="25000"/>
                  </a:schemeClr>
                </a:solidFill>
                <a:latin typeface="Gotham Bold"/>
              </a:rPr>
              <a:t>Agrodigitalización</a:t>
            </a:r>
            <a:r>
              <a:rPr lang="es-AR" dirty="0">
                <a:solidFill>
                  <a:schemeClr val="bg2">
                    <a:lumMod val="25000"/>
                  </a:schemeClr>
                </a:solidFill>
                <a:latin typeface="Gotham Bold"/>
              </a:rPr>
              <a:t> de América Latina, el Caribe y España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F195222B-B48F-438D-BFB8-C046D6EB8FFF}"/>
              </a:ext>
            </a:extLst>
          </p:cNvPr>
          <p:cNvSpPr txBox="1"/>
          <p:nvPr/>
        </p:nvSpPr>
        <p:spPr>
          <a:xfrm>
            <a:off x="2338535" y="4876243"/>
            <a:ext cx="6242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Gotham Book" panose="02000603040000020004" pitchFamily="2" charset="0"/>
              </a:rPr>
              <a:t>Webinar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Gotham Book" panose="02000603040000020004" pitchFamily="2" charset="0"/>
              </a:rPr>
              <a:t>3</a:t>
            </a:r>
            <a:endParaRPr lang="es-AR" sz="2400" dirty="0">
              <a:solidFill>
                <a:schemeClr val="accent1">
                  <a:lumMod val="50000"/>
                </a:schemeClr>
              </a:solidFill>
              <a:latin typeface="Gotham Book" panose="02000603040000020004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79ADA261-9C66-49B6-B41B-16EC691ED87B}"/>
              </a:ext>
            </a:extLst>
          </p:cNvPr>
          <p:cNvSpPr txBox="1"/>
          <p:nvPr/>
        </p:nvSpPr>
        <p:spPr>
          <a:xfrm>
            <a:off x="248355" y="720925"/>
            <a:ext cx="3036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Gotham Bold" panose="02000803030000020004" pitchFamily="2" charset="0"/>
              </a:rPr>
              <a:t>WEBINARS FONTAGRO - IICA</a:t>
            </a:r>
            <a:endParaRPr lang="es-AR" sz="1400" dirty="0">
              <a:solidFill>
                <a:schemeClr val="accent1">
                  <a:lumMod val="50000"/>
                </a:schemeClr>
              </a:solidFill>
              <a:latin typeface="Gotham Bold" panose="02000803030000020004" pitchFamily="2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1D41F350-CD5C-4697-8462-91019D53139D}"/>
              </a:ext>
            </a:extLst>
          </p:cNvPr>
          <p:cNvSpPr txBox="1"/>
          <p:nvPr/>
        </p:nvSpPr>
        <p:spPr>
          <a:xfrm>
            <a:off x="2432753" y="5276862"/>
            <a:ext cx="6242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  <a:latin typeface="Gotham Bold" panose="02000803030000020004" pitchFamily="2" charset="0"/>
              </a:rPr>
              <a:t>18 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Gotham Bold" panose="02000803030000020004" pitchFamily="2" charset="0"/>
              </a:rPr>
              <a:t>de </a:t>
            </a:r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  <a:latin typeface="Gotham Bold" panose="02000803030000020004" pitchFamily="2" charset="0"/>
              </a:rPr>
              <a:t>Agosto, 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Gotham Bold" panose="02000803030000020004" pitchFamily="2" charset="0"/>
              </a:rPr>
              <a:t>2021</a:t>
            </a:r>
            <a:endParaRPr lang="es-AR" sz="2000" dirty="0">
              <a:solidFill>
                <a:schemeClr val="accent1">
                  <a:lumMod val="50000"/>
                </a:schemeClr>
              </a:solidFill>
              <a:latin typeface="Gotham Bold" panose="02000803030000020004" pitchFamily="2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17548" y="1493296"/>
            <a:ext cx="8626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002060"/>
                </a:solidFill>
                <a:latin typeface="Gotham Bold"/>
              </a:rPr>
              <a:t>Modernización de las herramientas para la gestión eficiente del agua en la agricultura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87746" y="1925637"/>
            <a:ext cx="76668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000099"/>
                </a:solidFill>
                <a:latin typeface="Gotham Bold"/>
              </a:rPr>
              <a:t>Estudio sobre la evolución de las superficies de regadío en el ámbito del acuífero Mancha </a:t>
            </a:r>
            <a:r>
              <a:rPr lang="es-ES" sz="2800" dirty="0" smtClean="0">
                <a:solidFill>
                  <a:srgbClr val="000099"/>
                </a:solidFill>
                <a:latin typeface="Gotham Bold"/>
              </a:rPr>
              <a:t>Oriental </a:t>
            </a:r>
            <a:r>
              <a:rPr lang="es-ES" sz="2800" dirty="0">
                <a:solidFill>
                  <a:srgbClr val="000099"/>
                </a:solidFill>
                <a:latin typeface="Gotham Bold"/>
              </a:rPr>
              <a:t>mediante el empleo de técnicas de teledetección</a:t>
            </a:r>
            <a:r>
              <a:rPr lang="es-ES" sz="2800" dirty="0" smtClean="0">
                <a:solidFill>
                  <a:srgbClr val="000099"/>
                </a:solidFill>
                <a:latin typeface="Gotham Bold"/>
              </a:rPr>
              <a:t>.</a:t>
            </a:r>
          </a:p>
          <a:p>
            <a:r>
              <a:rPr lang="es-ES" sz="2000" dirty="0" smtClean="0">
                <a:latin typeface="Gotham Bold"/>
              </a:rPr>
              <a:t> </a:t>
            </a:r>
          </a:p>
          <a:p>
            <a:r>
              <a:rPr lang="es-ES" dirty="0" smtClean="0">
                <a:latin typeface="Gotham Bold"/>
              </a:rPr>
              <a:t>Herminio </a:t>
            </a:r>
            <a:r>
              <a:rPr lang="es-ES" dirty="0">
                <a:latin typeface="Gotham Bold"/>
              </a:rPr>
              <a:t>Molina Abellán</a:t>
            </a:r>
            <a:r>
              <a:rPr lang="es-ES" dirty="0" smtClean="0">
                <a:latin typeface="Gotham Bold"/>
              </a:rPr>
              <a:t>.</a:t>
            </a:r>
          </a:p>
          <a:p>
            <a:r>
              <a:rPr lang="es-ES" dirty="0" smtClean="0">
                <a:latin typeface="Gotham Bold"/>
              </a:rPr>
              <a:t>Presidente</a:t>
            </a:r>
            <a:r>
              <a:rPr lang="es-ES" dirty="0" smtClean="0">
                <a:latin typeface="Gotham Bold"/>
              </a:rPr>
              <a:t> </a:t>
            </a:r>
            <a:endParaRPr lang="es-ES" dirty="0" smtClean="0">
              <a:solidFill>
                <a:srgbClr val="000099"/>
              </a:solidFill>
              <a:latin typeface="Gotham Bold"/>
            </a:endParaRPr>
          </a:p>
          <a:p>
            <a:r>
              <a:rPr lang="es-ES" dirty="0" smtClean="0">
                <a:solidFill>
                  <a:srgbClr val="000099"/>
                </a:solidFill>
                <a:latin typeface="Gotham Bold"/>
              </a:rPr>
              <a:t>J</a:t>
            </a:r>
            <a:r>
              <a:rPr lang="es-ES" dirty="0" smtClean="0">
                <a:latin typeface="Gotham Bold"/>
              </a:rPr>
              <a:t>unta </a:t>
            </a:r>
            <a:r>
              <a:rPr lang="es-ES" dirty="0" smtClean="0">
                <a:solidFill>
                  <a:srgbClr val="000099"/>
                </a:solidFill>
                <a:latin typeface="Gotham Bold"/>
              </a:rPr>
              <a:t>C</a:t>
            </a:r>
            <a:r>
              <a:rPr lang="es-ES" dirty="0" smtClean="0">
                <a:latin typeface="Gotham Bold"/>
              </a:rPr>
              <a:t>entral de </a:t>
            </a:r>
            <a:r>
              <a:rPr lang="es-ES" dirty="0" smtClean="0">
                <a:solidFill>
                  <a:srgbClr val="000099"/>
                </a:solidFill>
                <a:latin typeface="Gotham Bold"/>
              </a:rPr>
              <a:t>R</a:t>
            </a:r>
            <a:r>
              <a:rPr lang="es-ES" dirty="0" smtClean="0">
                <a:latin typeface="Gotham Bold"/>
              </a:rPr>
              <a:t>egantes de La </a:t>
            </a:r>
            <a:r>
              <a:rPr lang="es-ES" dirty="0" smtClean="0">
                <a:solidFill>
                  <a:srgbClr val="000099"/>
                </a:solidFill>
                <a:latin typeface="Gotham Bold"/>
              </a:rPr>
              <a:t>M</a:t>
            </a:r>
            <a:r>
              <a:rPr lang="es-ES" dirty="0" smtClean="0">
                <a:latin typeface="Gotham Bold"/>
              </a:rPr>
              <a:t>ancha </a:t>
            </a:r>
            <a:r>
              <a:rPr lang="es-ES" dirty="0" smtClean="0">
                <a:solidFill>
                  <a:srgbClr val="000099"/>
                </a:solidFill>
                <a:latin typeface="Gotham Bold"/>
              </a:rPr>
              <a:t>O</a:t>
            </a:r>
            <a:r>
              <a:rPr lang="es-ES" dirty="0" smtClean="0">
                <a:latin typeface="Gotham Bold"/>
              </a:rPr>
              <a:t>riental (</a:t>
            </a:r>
            <a:r>
              <a:rPr lang="es-ES" dirty="0" smtClean="0">
                <a:solidFill>
                  <a:srgbClr val="000099"/>
                </a:solidFill>
                <a:latin typeface="Gotham Bold"/>
              </a:rPr>
              <a:t>JCRMO</a:t>
            </a:r>
            <a:r>
              <a:rPr lang="es-ES" dirty="0" smtClean="0">
                <a:latin typeface="Gotham Bold"/>
              </a:rPr>
              <a:t>).</a:t>
            </a:r>
          </a:p>
          <a:p>
            <a:r>
              <a:rPr lang="es-ES" dirty="0" smtClean="0">
                <a:latin typeface="Gotham Bold"/>
              </a:rPr>
              <a:t>Cuenca </a:t>
            </a:r>
            <a:r>
              <a:rPr lang="es-ES" dirty="0" smtClean="0">
                <a:latin typeface="Gotham Bold"/>
              </a:rPr>
              <a:t>del río Júcar. España</a:t>
            </a:r>
            <a:endParaRPr lang="es-ES" dirty="0">
              <a:latin typeface="Gotham Bold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00" y="3795080"/>
            <a:ext cx="2004638" cy="855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788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7A1FB697-9939-48F7-83C1-F80D8B1CC877}"/>
              </a:ext>
            </a:extLst>
          </p:cNvPr>
          <p:cNvSpPr txBox="1"/>
          <p:nvPr/>
        </p:nvSpPr>
        <p:spPr>
          <a:xfrm>
            <a:off x="4086577" y="345337"/>
            <a:ext cx="4628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>
                <a:solidFill>
                  <a:schemeClr val="accent1">
                    <a:lumMod val="50000"/>
                  </a:schemeClr>
                </a:solidFill>
                <a:latin typeface="Gotham Bold" panose="02000803030000020004" pitchFamily="2" charset="0"/>
              </a:rPr>
              <a:t>T</a:t>
            </a:r>
            <a:r>
              <a:rPr lang="es-AR" sz="1600" dirty="0" err="1">
                <a:solidFill>
                  <a:schemeClr val="accent1">
                    <a:lumMod val="50000"/>
                  </a:schemeClr>
                </a:solidFill>
                <a:latin typeface="Gotham Bold" panose="02000803030000020004" pitchFamily="2" charset="0"/>
              </a:rPr>
              <a:t>itulo</a:t>
            </a:r>
            <a:r>
              <a:rPr lang="es-AR" sz="1600" dirty="0">
                <a:solidFill>
                  <a:schemeClr val="accent1">
                    <a:lumMod val="50000"/>
                  </a:schemeClr>
                </a:solidFill>
                <a:latin typeface="Gotham Bold" panose="02000803030000020004" pitchFamily="2" charset="0"/>
              </a:rPr>
              <a:t> del </a:t>
            </a:r>
            <a:r>
              <a:rPr lang="es-AR" sz="1600" dirty="0" err="1">
                <a:solidFill>
                  <a:schemeClr val="accent1">
                    <a:lumMod val="50000"/>
                  </a:schemeClr>
                </a:solidFill>
                <a:latin typeface="Gotham Bold" panose="02000803030000020004" pitchFamily="2" charset="0"/>
              </a:rPr>
              <a:t>Webinar</a:t>
            </a:r>
            <a:endParaRPr lang="es-AR" sz="1600" dirty="0">
              <a:solidFill>
                <a:schemeClr val="accent1">
                  <a:lumMod val="50000"/>
                </a:schemeClr>
              </a:solidFill>
              <a:latin typeface="Gotham Bold" panose="02000803030000020004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5C71E821-70CF-45E2-A80F-AB9EED07C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6928"/>
          </a:xfrm>
          <a:prstGeom prst="rect">
            <a:avLst/>
          </a:prstGeom>
        </p:spPr>
      </p:pic>
      <p:pic>
        <p:nvPicPr>
          <p:cNvPr id="6" name="Picture 15">
            <a:extLst>
              <a:ext uri="{FF2B5EF4-FFF2-40B4-BE49-F238E27FC236}">
                <a16:creationId xmlns="" xmlns:a16="http://schemas.microsoft.com/office/drawing/2014/main" id="{EC66711D-A887-45B7-88C3-4F96B9749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423" y="2147504"/>
            <a:ext cx="4378231" cy="38390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upo 21">
            <a:extLst>
              <a:ext uri="{FF2B5EF4-FFF2-40B4-BE49-F238E27FC236}">
                <a16:creationId xmlns="" xmlns:a16="http://schemas.microsoft.com/office/drawing/2014/main" id="{B4A0A18C-30F3-472B-8E4C-1AEF3CD92C97}"/>
              </a:ext>
            </a:extLst>
          </p:cNvPr>
          <p:cNvGrpSpPr/>
          <p:nvPr/>
        </p:nvGrpSpPr>
        <p:grpSpPr>
          <a:xfrm>
            <a:off x="582536" y="2147504"/>
            <a:ext cx="3754887" cy="3839073"/>
            <a:chOff x="7163727" y="1228453"/>
            <a:chExt cx="4969907" cy="5126195"/>
          </a:xfrm>
        </p:grpSpPr>
        <p:grpSp>
          <p:nvGrpSpPr>
            <p:cNvPr id="11" name="Grupo 22">
              <a:extLst>
                <a:ext uri="{FF2B5EF4-FFF2-40B4-BE49-F238E27FC236}">
                  <a16:creationId xmlns="" xmlns:a16="http://schemas.microsoft.com/office/drawing/2014/main" id="{FF49EF42-0A0F-40F9-BE8B-BFA054D360E2}"/>
                </a:ext>
              </a:extLst>
            </p:cNvPr>
            <p:cNvGrpSpPr/>
            <p:nvPr/>
          </p:nvGrpSpPr>
          <p:grpSpPr>
            <a:xfrm>
              <a:off x="7163727" y="1228453"/>
              <a:ext cx="4969907" cy="5126195"/>
              <a:chOff x="7163727" y="1228453"/>
              <a:chExt cx="4969907" cy="5126195"/>
            </a:xfrm>
          </p:grpSpPr>
          <p:grpSp>
            <p:nvGrpSpPr>
              <p:cNvPr id="13" name="Grupo 24">
                <a:extLst>
                  <a:ext uri="{FF2B5EF4-FFF2-40B4-BE49-F238E27FC236}">
                    <a16:creationId xmlns="" xmlns:a16="http://schemas.microsoft.com/office/drawing/2014/main" id="{67FB1BE3-15E4-4257-90E2-A0998C4ED169}"/>
                  </a:ext>
                </a:extLst>
              </p:cNvPr>
              <p:cNvGrpSpPr/>
              <p:nvPr/>
            </p:nvGrpSpPr>
            <p:grpSpPr>
              <a:xfrm>
                <a:off x="7163727" y="1228453"/>
                <a:ext cx="4969907" cy="5126195"/>
                <a:chOff x="4889689" y="52171"/>
                <a:chExt cx="7123019" cy="6553200"/>
              </a:xfrm>
            </p:grpSpPr>
            <p:grpSp>
              <p:nvGrpSpPr>
                <p:cNvPr id="15" name="1 Grupo">
                  <a:extLst>
                    <a:ext uri="{FF2B5EF4-FFF2-40B4-BE49-F238E27FC236}">
                      <a16:creationId xmlns="" xmlns:a16="http://schemas.microsoft.com/office/drawing/2014/main" id="{140A8895-A10C-4458-9FDC-339397C582F4}"/>
                    </a:ext>
                  </a:extLst>
                </p:cNvPr>
                <p:cNvGrpSpPr/>
                <p:nvPr/>
              </p:nvGrpSpPr>
              <p:grpSpPr>
                <a:xfrm>
                  <a:off x="4889689" y="52171"/>
                  <a:ext cx="7123019" cy="6553200"/>
                  <a:chOff x="3706285" y="149233"/>
                  <a:chExt cx="8485715" cy="6553200"/>
                </a:xfrm>
              </p:grpSpPr>
              <p:pic>
                <p:nvPicPr>
                  <p:cNvPr id="17" name="Picture 4">
                    <a:extLst>
                      <a:ext uri="{FF2B5EF4-FFF2-40B4-BE49-F238E27FC236}">
                        <a16:creationId xmlns="" xmlns:a16="http://schemas.microsoft.com/office/drawing/2014/main" id="{E6AFAC16-000A-4A1A-84A0-55B370DCC0D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706285" y="149233"/>
                    <a:ext cx="8485715" cy="6553200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18" name="3 Forma libre">
                    <a:extLst>
                      <a:ext uri="{FF2B5EF4-FFF2-40B4-BE49-F238E27FC236}">
                        <a16:creationId xmlns="" xmlns:a16="http://schemas.microsoft.com/office/drawing/2014/main" id="{C5ECBC39-6F6F-41B1-A45E-306F447B4601}"/>
                      </a:ext>
                    </a:extLst>
                  </p:cNvPr>
                  <p:cNvSpPr/>
                  <p:nvPr/>
                </p:nvSpPr>
                <p:spPr>
                  <a:xfrm>
                    <a:off x="6785113" y="1346242"/>
                    <a:ext cx="3356207" cy="3835870"/>
                  </a:xfrm>
                  <a:custGeom>
                    <a:avLst/>
                    <a:gdLst>
                      <a:gd name="connsiteX0" fmla="*/ 0 w 2412274"/>
                      <a:gd name="connsiteY0" fmla="*/ 0 h 3622766"/>
                      <a:gd name="connsiteX1" fmla="*/ 113211 w 2412274"/>
                      <a:gd name="connsiteY1" fmla="*/ 0 h 3622766"/>
                      <a:gd name="connsiteX2" fmla="*/ 261257 w 2412274"/>
                      <a:gd name="connsiteY2" fmla="*/ 43543 h 3622766"/>
                      <a:gd name="connsiteX3" fmla="*/ 374469 w 2412274"/>
                      <a:gd name="connsiteY3" fmla="*/ 191589 h 3622766"/>
                      <a:gd name="connsiteX4" fmla="*/ 409303 w 2412274"/>
                      <a:gd name="connsiteY4" fmla="*/ 330926 h 3622766"/>
                      <a:gd name="connsiteX5" fmla="*/ 444137 w 2412274"/>
                      <a:gd name="connsiteY5" fmla="*/ 557349 h 3622766"/>
                      <a:gd name="connsiteX6" fmla="*/ 478971 w 2412274"/>
                      <a:gd name="connsiteY6" fmla="*/ 757646 h 3622766"/>
                      <a:gd name="connsiteX7" fmla="*/ 583474 w 2412274"/>
                      <a:gd name="connsiteY7" fmla="*/ 1027612 h 3622766"/>
                      <a:gd name="connsiteX8" fmla="*/ 583474 w 2412274"/>
                      <a:gd name="connsiteY8" fmla="*/ 1149532 h 3622766"/>
                      <a:gd name="connsiteX9" fmla="*/ 618309 w 2412274"/>
                      <a:gd name="connsiteY9" fmla="*/ 1227909 h 3622766"/>
                      <a:gd name="connsiteX10" fmla="*/ 792480 w 2412274"/>
                      <a:gd name="connsiteY10" fmla="*/ 1375955 h 3622766"/>
                      <a:gd name="connsiteX11" fmla="*/ 905691 w 2412274"/>
                      <a:gd name="connsiteY11" fmla="*/ 1706880 h 3622766"/>
                      <a:gd name="connsiteX12" fmla="*/ 1018903 w 2412274"/>
                      <a:gd name="connsiteY12" fmla="*/ 1811383 h 3622766"/>
                      <a:gd name="connsiteX13" fmla="*/ 1201783 w 2412274"/>
                      <a:gd name="connsiteY13" fmla="*/ 1889760 h 3622766"/>
                      <a:gd name="connsiteX14" fmla="*/ 1463040 w 2412274"/>
                      <a:gd name="connsiteY14" fmla="*/ 1985555 h 3622766"/>
                      <a:gd name="connsiteX15" fmla="*/ 1576251 w 2412274"/>
                      <a:gd name="connsiteY15" fmla="*/ 2072640 h 3622766"/>
                      <a:gd name="connsiteX16" fmla="*/ 1698171 w 2412274"/>
                      <a:gd name="connsiteY16" fmla="*/ 2151018 h 3622766"/>
                      <a:gd name="connsiteX17" fmla="*/ 1898469 w 2412274"/>
                      <a:gd name="connsiteY17" fmla="*/ 2203269 h 3622766"/>
                      <a:gd name="connsiteX18" fmla="*/ 2063931 w 2412274"/>
                      <a:gd name="connsiteY18" fmla="*/ 2394858 h 3622766"/>
                      <a:gd name="connsiteX19" fmla="*/ 2185851 w 2412274"/>
                      <a:gd name="connsiteY19" fmla="*/ 2455818 h 3622766"/>
                      <a:gd name="connsiteX20" fmla="*/ 2403566 w 2412274"/>
                      <a:gd name="connsiteY20" fmla="*/ 2577738 h 3622766"/>
                      <a:gd name="connsiteX21" fmla="*/ 2412274 w 2412274"/>
                      <a:gd name="connsiteY21" fmla="*/ 2638698 h 3622766"/>
                      <a:gd name="connsiteX22" fmla="*/ 2290354 w 2412274"/>
                      <a:gd name="connsiteY22" fmla="*/ 2673532 h 3622766"/>
                      <a:gd name="connsiteX23" fmla="*/ 2133600 w 2412274"/>
                      <a:gd name="connsiteY23" fmla="*/ 2699658 h 3622766"/>
                      <a:gd name="connsiteX24" fmla="*/ 2098766 w 2412274"/>
                      <a:gd name="connsiteY24" fmla="*/ 2812869 h 3622766"/>
                      <a:gd name="connsiteX25" fmla="*/ 2133600 w 2412274"/>
                      <a:gd name="connsiteY25" fmla="*/ 2899955 h 3622766"/>
                      <a:gd name="connsiteX26" fmla="*/ 2246811 w 2412274"/>
                      <a:gd name="connsiteY26" fmla="*/ 2926080 h 3622766"/>
                      <a:gd name="connsiteX27" fmla="*/ 2211977 w 2412274"/>
                      <a:gd name="connsiteY27" fmla="*/ 3048000 h 3622766"/>
                      <a:gd name="connsiteX28" fmla="*/ 2185851 w 2412274"/>
                      <a:gd name="connsiteY28" fmla="*/ 3239589 h 3622766"/>
                      <a:gd name="connsiteX29" fmla="*/ 2168434 w 2412274"/>
                      <a:gd name="connsiteY29" fmla="*/ 3326675 h 3622766"/>
                      <a:gd name="connsiteX30" fmla="*/ 2142309 w 2412274"/>
                      <a:gd name="connsiteY30" fmla="*/ 3405052 h 3622766"/>
                      <a:gd name="connsiteX31" fmla="*/ 2081349 w 2412274"/>
                      <a:gd name="connsiteY31" fmla="*/ 3553098 h 3622766"/>
                      <a:gd name="connsiteX32" fmla="*/ 1924594 w 2412274"/>
                      <a:gd name="connsiteY32" fmla="*/ 3561806 h 3622766"/>
                      <a:gd name="connsiteX33" fmla="*/ 1776549 w 2412274"/>
                      <a:gd name="connsiteY33" fmla="*/ 3587932 h 3622766"/>
                      <a:gd name="connsiteX34" fmla="*/ 1637211 w 2412274"/>
                      <a:gd name="connsiteY34" fmla="*/ 3622766 h 3622766"/>
                      <a:gd name="connsiteX35" fmla="*/ 1436914 w 2412274"/>
                      <a:gd name="connsiteY35" fmla="*/ 3622766 h 3622766"/>
                      <a:gd name="connsiteX36" fmla="*/ 1254034 w 2412274"/>
                      <a:gd name="connsiteY36" fmla="*/ 3561806 h 3622766"/>
                      <a:gd name="connsiteX37" fmla="*/ 1166949 w 2412274"/>
                      <a:gd name="connsiteY37" fmla="*/ 3448595 h 3622766"/>
                      <a:gd name="connsiteX38" fmla="*/ 1105989 w 2412274"/>
                      <a:gd name="connsiteY38" fmla="*/ 3431178 h 3622766"/>
                      <a:gd name="connsiteX39" fmla="*/ 1001486 w 2412274"/>
                      <a:gd name="connsiteY39" fmla="*/ 3474720 h 3622766"/>
                      <a:gd name="connsiteX40" fmla="*/ 931817 w 2412274"/>
                      <a:gd name="connsiteY40" fmla="*/ 3518263 h 3622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2412274" h="3622766">
                        <a:moveTo>
                          <a:pt x="0" y="0"/>
                        </a:moveTo>
                        <a:lnTo>
                          <a:pt x="113211" y="0"/>
                        </a:lnTo>
                        <a:lnTo>
                          <a:pt x="261257" y="43543"/>
                        </a:lnTo>
                        <a:lnTo>
                          <a:pt x="374469" y="191589"/>
                        </a:lnTo>
                        <a:lnTo>
                          <a:pt x="409303" y="330926"/>
                        </a:lnTo>
                        <a:lnTo>
                          <a:pt x="444137" y="557349"/>
                        </a:lnTo>
                        <a:lnTo>
                          <a:pt x="478971" y="757646"/>
                        </a:lnTo>
                        <a:lnTo>
                          <a:pt x="583474" y="1027612"/>
                        </a:lnTo>
                        <a:lnTo>
                          <a:pt x="583474" y="1149532"/>
                        </a:lnTo>
                        <a:lnTo>
                          <a:pt x="618309" y="1227909"/>
                        </a:lnTo>
                        <a:lnTo>
                          <a:pt x="792480" y="1375955"/>
                        </a:lnTo>
                        <a:lnTo>
                          <a:pt x="905691" y="1706880"/>
                        </a:lnTo>
                        <a:lnTo>
                          <a:pt x="1018903" y="1811383"/>
                        </a:lnTo>
                        <a:lnTo>
                          <a:pt x="1201783" y="1889760"/>
                        </a:lnTo>
                        <a:lnTo>
                          <a:pt x="1463040" y="1985555"/>
                        </a:lnTo>
                        <a:lnTo>
                          <a:pt x="1576251" y="2072640"/>
                        </a:lnTo>
                        <a:lnTo>
                          <a:pt x="1698171" y="2151018"/>
                        </a:lnTo>
                        <a:lnTo>
                          <a:pt x="1898469" y="2203269"/>
                        </a:lnTo>
                        <a:lnTo>
                          <a:pt x="2063931" y="2394858"/>
                        </a:lnTo>
                        <a:lnTo>
                          <a:pt x="2185851" y="2455818"/>
                        </a:lnTo>
                        <a:lnTo>
                          <a:pt x="2403566" y="2577738"/>
                        </a:lnTo>
                        <a:lnTo>
                          <a:pt x="2412274" y="2638698"/>
                        </a:lnTo>
                        <a:lnTo>
                          <a:pt x="2290354" y="2673532"/>
                        </a:lnTo>
                        <a:lnTo>
                          <a:pt x="2133600" y="2699658"/>
                        </a:lnTo>
                        <a:lnTo>
                          <a:pt x="2098766" y="2812869"/>
                        </a:lnTo>
                        <a:lnTo>
                          <a:pt x="2133600" y="2899955"/>
                        </a:lnTo>
                        <a:lnTo>
                          <a:pt x="2246811" y="2926080"/>
                        </a:lnTo>
                        <a:lnTo>
                          <a:pt x="2211977" y="3048000"/>
                        </a:lnTo>
                        <a:lnTo>
                          <a:pt x="2185851" y="3239589"/>
                        </a:lnTo>
                        <a:lnTo>
                          <a:pt x="2168434" y="3326675"/>
                        </a:lnTo>
                        <a:lnTo>
                          <a:pt x="2142309" y="3405052"/>
                        </a:lnTo>
                        <a:lnTo>
                          <a:pt x="2081349" y="3553098"/>
                        </a:lnTo>
                        <a:lnTo>
                          <a:pt x="1924594" y="3561806"/>
                        </a:lnTo>
                        <a:lnTo>
                          <a:pt x="1776549" y="3587932"/>
                        </a:lnTo>
                        <a:lnTo>
                          <a:pt x="1637211" y="3622766"/>
                        </a:lnTo>
                        <a:lnTo>
                          <a:pt x="1436914" y="3622766"/>
                        </a:lnTo>
                        <a:lnTo>
                          <a:pt x="1254034" y="3561806"/>
                        </a:lnTo>
                        <a:lnTo>
                          <a:pt x="1166949" y="3448595"/>
                        </a:lnTo>
                        <a:lnTo>
                          <a:pt x="1105989" y="3431178"/>
                        </a:lnTo>
                        <a:lnTo>
                          <a:pt x="1001486" y="3474720"/>
                        </a:lnTo>
                        <a:lnTo>
                          <a:pt x="931817" y="3518263"/>
                        </a:lnTo>
                      </a:path>
                    </a:pathLst>
                  </a:custGeom>
                  <a:noFill/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14300" tIns="57150" rIns="114300" bIns="57150"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sp>
              <p:nvSpPr>
                <p:cNvPr id="16" name="2 Forma libre">
                  <a:extLst>
                    <a:ext uri="{FF2B5EF4-FFF2-40B4-BE49-F238E27FC236}">
                      <a16:creationId xmlns="" xmlns:a16="http://schemas.microsoft.com/office/drawing/2014/main" id="{961ECD68-F336-4D88-A8A1-578100CC6795}"/>
                    </a:ext>
                  </a:extLst>
                </p:cNvPr>
                <p:cNvSpPr/>
                <p:nvPr/>
              </p:nvSpPr>
              <p:spPr>
                <a:xfrm>
                  <a:off x="6303696" y="2621819"/>
                  <a:ext cx="2516623" cy="2492347"/>
                </a:xfrm>
                <a:custGeom>
                  <a:avLst/>
                  <a:gdLst>
                    <a:gd name="connsiteX0" fmla="*/ 0 w 2516623"/>
                    <a:gd name="connsiteY0" fmla="*/ 453154 h 2492347"/>
                    <a:gd name="connsiteX1" fmla="*/ 64736 w 2516623"/>
                    <a:gd name="connsiteY1" fmla="*/ 461246 h 2492347"/>
                    <a:gd name="connsiteX2" fmla="*/ 129472 w 2516623"/>
                    <a:gd name="connsiteY2" fmla="*/ 493615 h 2492347"/>
                    <a:gd name="connsiteX3" fmla="*/ 129472 w 2516623"/>
                    <a:gd name="connsiteY3" fmla="*/ 493615 h 2492347"/>
                    <a:gd name="connsiteX4" fmla="*/ 194208 w 2516623"/>
                    <a:gd name="connsiteY4" fmla="*/ 493615 h 2492347"/>
                    <a:gd name="connsiteX5" fmla="*/ 202300 w 2516623"/>
                    <a:gd name="connsiteY5" fmla="*/ 453154 h 2492347"/>
                    <a:gd name="connsiteX6" fmla="*/ 210392 w 2516623"/>
                    <a:gd name="connsiteY6" fmla="*/ 428878 h 2492347"/>
                    <a:gd name="connsiteX7" fmla="*/ 267037 w 2516623"/>
                    <a:gd name="connsiteY7" fmla="*/ 436970 h 2492347"/>
                    <a:gd name="connsiteX8" fmla="*/ 315589 w 2516623"/>
                    <a:gd name="connsiteY8" fmla="*/ 436970 h 2492347"/>
                    <a:gd name="connsiteX9" fmla="*/ 315589 w 2516623"/>
                    <a:gd name="connsiteY9" fmla="*/ 436970 h 2492347"/>
                    <a:gd name="connsiteX10" fmla="*/ 347957 w 2516623"/>
                    <a:gd name="connsiteY10" fmla="*/ 331774 h 2492347"/>
                    <a:gd name="connsiteX11" fmla="*/ 331773 w 2516623"/>
                    <a:gd name="connsiteY11" fmla="*/ 283222 h 2492347"/>
                    <a:gd name="connsiteX12" fmla="*/ 315589 w 2516623"/>
                    <a:gd name="connsiteY12" fmla="*/ 250854 h 2492347"/>
                    <a:gd name="connsiteX13" fmla="*/ 347957 w 2516623"/>
                    <a:gd name="connsiteY13" fmla="*/ 153749 h 2492347"/>
                    <a:gd name="connsiteX14" fmla="*/ 372233 w 2516623"/>
                    <a:gd name="connsiteY14" fmla="*/ 145657 h 2492347"/>
                    <a:gd name="connsiteX15" fmla="*/ 396509 w 2516623"/>
                    <a:gd name="connsiteY15" fmla="*/ 129473 h 2492347"/>
                    <a:gd name="connsiteX16" fmla="*/ 404601 w 2516623"/>
                    <a:gd name="connsiteY16" fmla="*/ 105197 h 2492347"/>
                    <a:gd name="connsiteX17" fmla="*/ 428877 w 2516623"/>
                    <a:gd name="connsiteY17" fmla="*/ 56645 h 2492347"/>
                    <a:gd name="connsiteX18" fmla="*/ 469338 w 2516623"/>
                    <a:gd name="connsiteY18" fmla="*/ 0 h 2492347"/>
                    <a:gd name="connsiteX19" fmla="*/ 542166 w 2516623"/>
                    <a:gd name="connsiteY19" fmla="*/ 0 h 2492347"/>
                    <a:gd name="connsiteX20" fmla="*/ 614994 w 2516623"/>
                    <a:gd name="connsiteY20" fmla="*/ 48553 h 2492347"/>
                    <a:gd name="connsiteX21" fmla="*/ 687823 w 2516623"/>
                    <a:gd name="connsiteY21" fmla="*/ 105197 h 2492347"/>
                    <a:gd name="connsiteX22" fmla="*/ 752559 w 2516623"/>
                    <a:gd name="connsiteY22" fmla="*/ 137565 h 2492347"/>
                    <a:gd name="connsiteX23" fmla="*/ 825387 w 2516623"/>
                    <a:gd name="connsiteY23" fmla="*/ 169933 h 2492347"/>
                    <a:gd name="connsiteX24" fmla="*/ 882031 w 2516623"/>
                    <a:gd name="connsiteY24" fmla="*/ 202301 h 2492347"/>
                    <a:gd name="connsiteX25" fmla="*/ 890123 w 2516623"/>
                    <a:gd name="connsiteY25" fmla="*/ 250854 h 2492347"/>
                    <a:gd name="connsiteX26" fmla="*/ 890123 w 2516623"/>
                    <a:gd name="connsiteY26" fmla="*/ 250854 h 2492347"/>
                    <a:gd name="connsiteX27" fmla="*/ 954860 w 2516623"/>
                    <a:gd name="connsiteY27" fmla="*/ 283222 h 2492347"/>
                    <a:gd name="connsiteX28" fmla="*/ 987228 w 2516623"/>
                    <a:gd name="connsiteY28" fmla="*/ 267038 h 2492347"/>
                    <a:gd name="connsiteX29" fmla="*/ 1035780 w 2516623"/>
                    <a:gd name="connsiteY29" fmla="*/ 258946 h 2492347"/>
                    <a:gd name="connsiteX30" fmla="*/ 1060056 w 2516623"/>
                    <a:gd name="connsiteY30" fmla="*/ 258946 h 2492347"/>
                    <a:gd name="connsiteX31" fmla="*/ 1060056 w 2516623"/>
                    <a:gd name="connsiteY31" fmla="*/ 258946 h 2492347"/>
                    <a:gd name="connsiteX32" fmla="*/ 1084332 w 2516623"/>
                    <a:gd name="connsiteY32" fmla="*/ 315590 h 2492347"/>
                    <a:gd name="connsiteX33" fmla="*/ 1108608 w 2516623"/>
                    <a:gd name="connsiteY33" fmla="*/ 356050 h 2492347"/>
                    <a:gd name="connsiteX34" fmla="*/ 1124792 w 2516623"/>
                    <a:gd name="connsiteY34" fmla="*/ 396510 h 2492347"/>
                    <a:gd name="connsiteX35" fmla="*/ 1165253 w 2516623"/>
                    <a:gd name="connsiteY35" fmla="*/ 412694 h 2492347"/>
                    <a:gd name="connsiteX36" fmla="*/ 1246173 w 2516623"/>
                    <a:gd name="connsiteY36" fmla="*/ 420786 h 2492347"/>
                    <a:gd name="connsiteX37" fmla="*/ 1359462 w 2516623"/>
                    <a:gd name="connsiteY37" fmla="*/ 420786 h 2492347"/>
                    <a:gd name="connsiteX38" fmla="*/ 1408014 w 2516623"/>
                    <a:gd name="connsiteY38" fmla="*/ 485523 h 2492347"/>
                    <a:gd name="connsiteX39" fmla="*/ 1464658 w 2516623"/>
                    <a:gd name="connsiteY39" fmla="*/ 542167 h 2492347"/>
                    <a:gd name="connsiteX40" fmla="*/ 1464658 w 2516623"/>
                    <a:gd name="connsiteY40" fmla="*/ 542167 h 2492347"/>
                    <a:gd name="connsiteX41" fmla="*/ 1480842 w 2516623"/>
                    <a:gd name="connsiteY41" fmla="*/ 712100 h 2492347"/>
                    <a:gd name="connsiteX42" fmla="*/ 1448474 w 2516623"/>
                    <a:gd name="connsiteY42" fmla="*/ 801112 h 2492347"/>
                    <a:gd name="connsiteX43" fmla="*/ 1480842 w 2516623"/>
                    <a:gd name="connsiteY43" fmla="*/ 849664 h 2492347"/>
                    <a:gd name="connsiteX44" fmla="*/ 1545578 w 2516623"/>
                    <a:gd name="connsiteY44" fmla="*/ 914400 h 2492347"/>
                    <a:gd name="connsiteX45" fmla="*/ 1626499 w 2516623"/>
                    <a:gd name="connsiteY45" fmla="*/ 987229 h 2492347"/>
                    <a:gd name="connsiteX46" fmla="*/ 1715511 w 2516623"/>
                    <a:gd name="connsiteY46" fmla="*/ 1003413 h 2492347"/>
                    <a:gd name="connsiteX47" fmla="*/ 1820708 w 2516623"/>
                    <a:gd name="connsiteY47" fmla="*/ 1051965 h 2492347"/>
                    <a:gd name="connsiteX48" fmla="*/ 1942088 w 2516623"/>
                    <a:gd name="connsiteY48" fmla="*/ 1076241 h 2492347"/>
                    <a:gd name="connsiteX49" fmla="*/ 2039192 w 2516623"/>
                    <a:gd name="connsiteY49" fmla="*/ 1100517 h 2492347"/>
                    <a:gd name="connsiteX50" fmla="*/ 2128205 w 2516623"/>
                    <a:gd name="connsiteY50" fmla="*/ 1124793 h 2492347"/>
                    <a:gd name="connsiteX51" fmla="*/ 2241493 w 2516623"/>
                    <a:gd name="connsiteY51" fmla="*/ 1149069 h 2492347"/>
                    <a:gd name="connsiteX52" fmla="*/ 2306230 w 2516623"/>
                    <a:gd name="connsiteY52" fmla="*/ 1165254 h 2492347"/>
                    <a:gd name="connsiteX53" fmla="*/ 2427610 w 2516623"/>
                    <a:gd name="connsiteY53" fmla="*/ 1116701 h 2492347"/>
                    <a:gd name="connsiteX54" fmla="*/ 2427610 w 2516623"/>
                    <a:gd name="connsiteY54" fmla="*/ 1205714 h 2492347"/>
                    <a:gd name="connsiteX55" fmla="*/ 2459978 w 2516623"/>
                    <a:gd name="connsiteY55" fmla="*/ 1302818 h 2492347"/>
                    <a:gd name="connsiteX56" fmla="*/ 2451886 w 2516623"/>
                    <a:gd name="connsiteY56" fmla="*/ 1375646 h 2492347"/>
                    <a:gd name="connsiteX57" fmla="*/ 2427610 w 2516623"/>
                    <a:gd name="connsiteY57" fmla="*/ 1545579 h 2492347"/>
                    <a:gd name="connsiteX58" fmla="*/ 2435702 w 2516623"/>
                    <a:gd name="connsiteY58" fmla="*/ 1666960 h 2492347"/>
                    <a:gd name="connsiteX59" fmla="*/ 2427610 w 2516623"/>
                    <a:gd name="connsiteY59" fmla="*/ 1772156 h 2492347"/>
                    <a:gd name="connsiteX60" fmla="*/ 2387150 w 2516623"/>
                    <a:gd name="connsiteY60" fmla="*/ 1958273 h 2492347"/>
                    <a:gd name="connsiteX61" fmla="*/ 2427610 w 2516623"/>
                    <a:gd name="connsiteY61" fmla="*/ 2063469 h 2492347"/>
                    <a:gd name="connsiteX62" fmla="*/ 2476162 w 2516623"/>
                    <a:gd name="connsiteY62" fmla="*/ 2184850 h 2492347"/>
                    <a:gd name="connsiteX63" fmla="*/ 2508531 w 2516623"/>
                    <a:gd name="connsiteY63" fmla="*/ 2249586 h 2492347"/>
                    <a:gd name="connsiteX64" fmla="*/ 2516623 w 2516623"/>
                    <a:gd name="connsiteY64" fmla="*/ 2306231 h 2492347"/>
                    <a:gd name="connsiteX65" fmla="*/ 2508531 w 2516623"/>
                    <a:gd name="connsiteY65" fmla="*/ 2379059 h 2492347"/>
                    <a:gd name="connsiteX66" fmla="*/ 2459978 w 2516623"/>
                    <a:gd name="connsiteY66" fmla="*/ 2427611 h 2492347"/>
                    <a:gd name="connsiteX67" fmla="*/ 2370966 w 2516623"/>
                    <a:gd name="connsiteY67" fmla="*/ 2492347 h 2492347"/>
                    <a:gd name="connsiteX68" fmla="*/ 2370966 w 2516623"/>
                    <a:gd name="connsiteY68" fmla="*/ 2492347 h 2492347"/>
                    <a:gd name="connsiteX69" fmla="*/ 2217217 w 2516623"/>
                    <a:gd name="connsiteY69" fmla="*/ 2459979 h 249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</a:cxnLst>
                  <a:rect l="l" t="t" r="r" b="b"/>
                  <a:pathLst>
                    <a:path w="2516623" h="2492347">
                      <a:moveTo>
                        <a:pt x="0" y="453154"/>
                      </a:moveTo>
                      <a:lnTo>
                        <a:pt x="64736" y="461246"/>
                      </a:lnTo>
                      <a:lnTo>
                        <a:pt x="129472" y="493615"/>
                      </a:lnTo>
                      <a:lnTo>
                        <a:pt x="129472" y="493615"/>
                      </a:lnTo>
                      <a:lnTo>
                        <a:pt x="194208" y="493615"/>
                      </a:lnTo>
                      <a:lnTo>
                        <a:pt x="202300" y="453154"/>
                      </a:lnTo>
                      <a:lnTo>
                        <a:pt x="210392" y="428878"/>
                      </a:lnTo>
                      <a:lnTo>
                        <a:pt x="267037" y="436970"/>
                      </a:lnTo>
                      <a:lnTo>
                        <a:pt x="315589" y="436970"/>
                      </a:lnTo>
                      <a:lnTo>
                        <a:pt x="315589" y="436970"/>
                      </a:lnTo>
                      <a:lnTo>
                        <a:pt x="347957" y="331774"/>
                      </a:lnTo>
                      <a:lnTo>
                        <a:pt x="331773" y="283222"/>
                      </a:lnTo>
                      <a:lnTo>
                        <a:pt x="315589" y="250854"/>
                      </a:lnTo>
                      <a:lnTo>
                        <a:pt x="347957" y="153749"/>
                      </a:lnTo>
                      <a:lnTo>
                        <a:pt x="372233" y="145657"/>
                      </a:lnTo>
                      <a:lnTo>
                        <a:pt x="396509" y="129473"/>
                      </a:lnTo>
                      <a:lnTo>
                        <a:pt x="404601" y="105197"/>
                      </a:lnTo>
                      <a:lnTo>
                        <a:pt x="428877" y="56645"/>
                      </a:lnTo>
                      <a:lnTo>
                        <a:pt x="469338" y="0"/>
                      </a:lnTo>
                      <a:lnTo>
                        <a:pt x="542166" y="0"/>
                      </a:lnTo>
                      <a:lnTo>
                        <a:pt x="614994" y="48553"/>
                      </a:lnTo>
                      <a:lnTo>
                        <a:pt x="687823" y="105197"/>
                      </a:lnTo>
                      <a:lnTo>
                        <a:pt x="752559" y="137565"/>
                      </a:lnTo>
                      <a:lnTo>
                        <a:pt x="825387" y="169933"/>
                      </a:lnTo>
                      <a:lnTo>
                        <a:pt x="882031" y="202301"/>
                      </a:lnTo>
                      <a:lnTo>
                        <a:pt x="890123" y="250854"/>
                      </a:lnTo>
                      <a:lnTo>
                        <a:pt x="890123" y="250854"/>
                      </a:lnTo>
                      <a:lnTo>
                        <a:pt x="954860" y="283222"/>
                      </a:lnTo>
                      <a:lnTo>
                        <a:pt x="987228" y="267038"/>
                      </a:lnTo>
                      <a:lnTo>
                        <a:pt x="1035780" y="258946"/>
                      </a:lnTo>
                      <a:lnTo>
                        <a:pt x="1060056" y="258946"/>
                      </a:lnTo>
                      <a:lnTo>
                        <a:pt x="1060056" y="258946"/>
                      </a:lnTo>
                      <a:lnTo>
                        <a:pt x="1084332" y="315590"/>
                      </a:lnTo>
                      <a:lnTo>
                        <a:pt x="1108608" y="356050"/>
                      </a:lnTo>
                      <a:lnTo>
                        <a:pt x="1124792" y="396510"/>
                      </a:lnTo>
                      <a:lnTo>
                        <a:pt x="1165253" y="412694"/>
                      </a:lnTo>
                      <a:lnTo>
                        <a:pt x="1246173" y="420786"/>
                      </a:lnTo>
                      <a:lnTo>
                        <a:pt x="1359462" y="420786"/>
                      </a:lnTo>
                      <a:lnTo>
                        <a:pt x="1408014" y="485523"/>
                      </a:lnTo>
                      <a:lnTo>
                        <a:pt x="1464658" y="542167"/>
                      </a:lnTo>
                      <a:lnTo>
                        <a:pt x="1464658" y="542167"/>
                      </a:lnTo>
                      <a:lnTo>
                        <a:pt x="1480842" y="712100"/>
                      </a:lnTo>
                      <a:lnTo>
                        <a:pt x="1448474" y="801112"/>
                      </a:lnTo>
                      <a:lnTo>
                        <a:pt x="1480842" y="849664"/>
                      </a:lnTo>
                      <a:lnTo>
                        <a:pt x="1545578" y="914400"/>
                      </a:lnTo>
                      <a:lnTo>
                        <a:pt x="1626499" y="987229"/>
                      </a:lnTo>
                      <a:lnTo>
                        <a:pt x="1715511" y="1003413"/>
                      </a:lnTo>
                      <a:lnTo>
                        <a:pt x="1820708" y="1051965"/>
                      </a:lnTo>
                      <a:lnTo>
                        <a:pt x="1942088" y="1076241"/>
                      </a:lnTo>
                      <a:lnTo>
                        <a:pt x="2039192" y="1100517"/>
                      </a:lnTo>
                      <a:lnTo>
                        <a:pt x="2128205" y="1124793"/>
                      </a:lnTo>
                      <a:lnTo>
                        <a:pt x="2241493" y="1149069"/>
                      </a:lnTo>
                      <a:lnTo>
                        <a:pt x="2306230" y="1165254"/>
                      </a:lnTo>
                      <a:lnTo>
                        <a:pt x="2427610" y="1116701"/>
                      </a:lnTo>
                      <a:lnTo>
                        <a:pt x="2427610" y="1205714"/>
                      </a:lnTo>
                      <a:lnTo>
                        <a:pt x="2459978" y="1302818"/>
                      </a:lnTo>
                      <a:lnTo>
                        <a:pt x="2451886" y="1375646"/>
                      </a:lnTo>
                      <a:lnTo>
                        <a:pt x="2427610" y="1545579"/>
                      </a:lnTo>
                      <a:lnTo>
                        <a:pt x="2435702" y="1666960"/>
                      </a:lnTo>
                      <a:lnTo>
                        <a:pt x="2427610" y="1772156"/>
                      </a:lnTo>
                      <a:lnTo>
                        <a:pt x="2387150" y="1958273"/>
                      </a:lnTo>
                      <a:lnTo>
                        <a:pt x="2427610" y="2063469"/>
                      </a:lnTo>
                      <a:lnTo>
                        <a:pt x="2476162" y="2184850"/>
                      </a:lnTo>
                      <a:lnTo>
                        <a:pt x="2508531" y="2249586"/>
                      </a:lnTo>
                      <a:lnTo>
                        <a:pt x="2516623" y="2306231"/>
                      </a:lnTo>
                      <a:lnTo>
                        <a:pt x="2508531" y="2379059"/>
                      </a:lnTo>
                      <a:lnTo>
                        <a:pt x="2459978" y="2427611"/>
                      </a:lnTo>
                      <a:lnTo>
                        <a:pt x="2370966" y="2492347"/>
                      </a:lnTo>
                      <a:lnTo>
                        <a:pt x="2370966" y="2492347"/>
                      </a:lnTo>
                      <a:lnTo>
                        <a:pt x="2217217" y="2459979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sp>
            <p:nvSpPr>
              <p:cNvPr id="14" name="Forma libre: forma 25">
                <a:extLst>
                  <a:ext uri="{FF2B5EF4-FFF2-40B4-BE49-F238E27FC236}">
                    <a16:creationId xmlns="" xmlns:a16="http://schemas.microsoft.com/office/drawing/2014/main" id="{62725102-E5FD-4BAF-AB8D-D49E106AF138}"/>
                  </a:ext>
                </a:extLst>
              </p:cNvPr>
              <p:cNvSpPr/>
              <p:nvPr/>
            </p:nvSpPr>
            <p:spPr>
              <a:xfrm>
                <a:off x="8102600" y="3365500"/>
                <a:ext cx="2908300" cy="1104900"/>
              </a:xfrm>
              <a:custGeom>
                <a:avLst/>
                <a:gdLst>
                  <a:gd name="connsiteX0" fmla="*/ 0 w 2908300"/>
                  <a:gd name="connsiteY0" fmla="*/ 0 h 1104900"/>
                  <a:gd name="connsiteX1" fmla="*/ 101600 w 2908300"/>
                  <a:gd name="connsiteY1" fmla="*/ 50800 h 1104900"/>
                  <a:gd name="connsiteX2" fmla="*/ 127000 w 2908300"/>
                  <a:gd name="connsiteY2" fmla="*/ 127000 h 1104900"/>
                  <a:gd name="connsiteX3" fmla="*/ 139700 w 2908300"/>
                  <a:gd name="connsiteY3" fmla="*/ 165100 h 1104900"/>
                  <a:gd name="connsiteX4" fmla="*/ 165100 w 2908300"/>
                  <a:gd name="connsiteY4" fmla="*/ 203200 h 1104900"/>
                  <a:gd name="connsiteX5" fmla="*/ 177800 w 2908300"/>
                  <a:gd name="connsiteY5" fmla="*/ 241300 h 1104900"/>
                  <a:gd name="connsiteX6" fmla="*/ 215900 w 2908300"/>
                  <a:gd name="connsiteY6" fmla="*/ 266700 h 1104900"/>
                  <a:gd name="connsiteX7" fmla="*/ 266700 w 2908300"/>
                  <a:gd name="connsiteY7" fmla="*/ 330200 h 1104900"/>
                  <a:gd name="connsiteX8" fmla="*/ 317500 w 2908300"/>
                  <a:gd name="connsiteY8" fmla="*/ 393700 h 1104900"/>
                  <a:gd name="connsiteX9" fmla="*/ 330200 w 2908300"/>
                  <a:gd name="connsiteY9" fmla="*/ 584200 h 1104900"/>
                  <a:gd name="connsiteX10" fmla="*/ 304800 w 2908300"/>
                  <a:gd name="connsiteY10" fmla="*/ 660400 h 1104900"/>
                  <a:gd name="connsiteX11" fmla="*/ 292100 w 2908300"/>
                  <a:gd name="connsiteY11" fmla="*/ 698500 h 1104900"/>
                  <a:gd name="connsiteX12" fmla="*/ 279400 w 2908300"/>
                  <a:gd name="connsiteY12" fmla="*/ 736600 h 1104900"/>
                  <a:gd name="connsiteX13" fmla="*/ 317500 w 2908300"/>
                  <a:gd name="connsiteY13" fmla="*/ 850900 h 1104900"/>
                  <a:gd name="connsiteX14" fmla="*/ 330200 w 2908300"/>
                  <a:gd name="connsiteY14" fmla="*/ 889000 h 1104900"/>
                  <a:gd name="connsiteX15" fmla="*/ 368300 w 2908300"/>
                  <a:gd name="connsiteY15" fmla="*/ 914400 h 1104900"/>
                  <a:gd name="connsiteX16" fmla="*/ 393700 w 2908300"/>
                  <a:gd name="connsiteY16" fmla="*/ 952500 h 1104900"/>
                  <a:gd name="connsiteX17" fmla="*/ 469900 w 2908300"/>
                  <a:gd name="connsiteY17" fmla="*/ 1003300 h 1104900"/>
                  <a:gd name="connsiteX18" fmla="*/ 495300 w 2908300"/>
                  <a:gd name="connsiteY18" fmla="*/ 1041400 h 1104900"/>
                  <a:gd name="connsiteX19" fmla="*/ 711200 w 2908300"/>
                  <a:gd name="connsiteY19" fmla="*/ 1041400 h 1104900"/>
                  <a:gd name="connsiteX20" fmla="*/ 850900 w 2908300"/>
                  <a:gd name="connsiteY20" fmla="*/ 1003300 h 1104900"/>
                  <a:gd name="connsiteX21" fmla="*/ 889000 w 2908300"/>
                  <a:gd name="connsiteY21" fmla="*/ 990600 h 1104900"/>
                  <a:gd name="connsiteX22" fmla="*/ 1041400 w 2908300"/>
                  <a:gd name="connsiteY22" fmla="*/ 977900 h 1104900"/>
                  <a:gd name="connsiteX23" fmla="*/ 1066800 w 2908300"/>
                  <a:gd name="connsiteY23" fmla="*/ 939800 h 1104900"/>
                  <a:gd name="connsiteX24" fmla="*/ 1270000 w 2908300"/>
                  <a:gd name="connsiteY24" fmla="*/ 939800 h 1104900"/>
                  <a:gd name="connsiteX25" fmla="*/ 1447800 w 2908300"/>
                  <a:gd name="connsiteY25" fmla="*/ 952500 h 1104900"/>
                  <a:gd name="connsiteX26" fmla="*/ 1625600 w 2908300"/>
                  <a:gd name="connsiteY26" fmla="*/ 939800 h 1104900"/>
                  <a:gd name="connsiteX27" fmla="*/ 1663700 w 2908300"/>
                  <a:gd name="connsiteY27" fmla="*/ 927100 h 1104900"/>
                  <a:gd name="connsiteX28" fmla="*/ 1727200 w 2908300"/>
                  <a:gd name="connsiteY28" fmla="*/ 850900 h 1104900"/>
                  <a:gd name="connsiteX29" fmla="*/ 1828800 w 2908300"/>
                  <a:gd name="connsiteY29" fmla="*/ 825500 h 1104900"/>
                  <a:gd name="connsiteX30" fmla="*/ 2006600 w 2908300"/>
                  <a:gd name="connsiteY30" fmla="*/ 787400 h 1104900"/>
                  <a:gd name="connsiteX31" fmla="*/ 2057400 w 2908300"/>
                  <a:gd name="connsiteY31" fmla="*/ 800100 h 1104900"/>
                  <a:gd name="connsiteX32" fmla="*/ 2095500 w 2908300"/>
                  <a:gd name="connsiteY32" fmla="*/ 812800 h 1104900"/>
                  <a:gd name="connsiteX33" fmla="*/ 2159000 w 2908300"/>
                  <a:gd name="connsiteY33" fmla="*/ 914400 h 1104900"/>
                  <a:gd name="connsiteX34" fmla="*/ 2209800 w 2908300"/>
                  <a:gd name="connsiteY34" fmla="*/ 977900 h 1104900"/>
                  <a:gd name="connsiteX35" fmla="*/ 2311400 w 2908300"/>
                  <a:gd name="connsiteY35" fmla="*/ 1066800 h 1104900"/>
                  <a:gd name="connsiteX36" fmla="*/ 2387600 w 2908300"/>
                  <a:gd name="connsiteY36" fmla="*/ 1092200 h 1104900"/>
                  <a:gd name="connsiteX37" fmla="*/ 2425700 w 2908300"/>
                  <a:gd name="connsiteY37" fmla="*/ 1104900 h 1104900"/>
                  <a:gd name="connsiteX38" fmla="*/ 2565400 w 2908300"/>
                  <a:gd name="connsiteY38" fmla="*/ 1041400 h 1104900"/>
                  <a:gd name="connsiteX39" fmla="*/ 2641600 w 2908300"/>
                  <a:gd name="connsiteY39" fmla="*/ 990600 h 1104900"/>
                  <a:gd name="connsiteX40" fmla="*/ 2679700 w 2908300"/>
                  <a:gd name="connsiteY40" fmla="*/ 965200 h 1104900"/>
                  <a:gd name="connsiteX41" fmla="*/ 2806700 w 2908300"/>
                  <a:gd name="connsiteY41" fmla="*/ 977900 h 1104900"/>
                  <a:gd name="connsiteX42" fmla="*/ 2908300 w 2908300"/>
                  <a:gd name="connsiteY42" fmla="*/ 990600 h 1104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908300" h="1104900">
                    <a:moveTo>
                      <a:pt x="0" y="0"/>
                    </a:moveTo>
                    <a:cubicBezTo>
                      <a:pt x="11377" y="4551"/>
                      <a:pt x="88918" y="30509"/>
                      <a:pt x="101600" y="50800"/>
                    </a:cubicBezTo>
                    <a:cubicBezTo>
                      <a:pt x="115790" y="73504"/>
                      <a:pt x="118533" y="101600"/>
                      <a:pt x="127000" y="127000"/>
                    </a:cubicBezTo>
                    <a:cubicBezTo>
                      <a:pt x="131233" y="139700"/>
                      <a:pt x="132274" y="153961"/>
                      <a:pt x="139700" y="165100"/>
                    </a:cubicBezTo>
                    <a:cubicBezTo>
                      <a:pt x="148167" y="177800"/>
                      <a:pt x="158274" y="189548"/>
                      <a:pt x="165100" y="203200"/>
                    </a:cubicBezTo>
                    <a:cubicBezTo>
                      <a:pt x="171087" y="215174"/>
                      <a:pt x="169437" y="230847"/>
                      <a:pt x="177800" y="241300"/>
                    </a:cubicBezTo>
                    <a:cubicBezTo>
                      <a:pt x="187335" y="253219"/>
                      <a:pt x="203200" y="258233"/>
                      <a:pt x="215900" y="266700"/>
                    </a:cubicBezTo>
                    <a:cubicBezTo>
                      <a:pt x="247822" y="362465"/>
                      <a:pt x="201048" y="248136"/>
                      <a:pt x="266700" y="330200"/>
                    </a:cubicBezTo>
                    <a:cubicBezTo>
                      <a:pt x="336807" y="417834"/>
                      <a:pt x="208311" y="320907"/>
                      <a:pt x="317500" y="393700"/>
                    </a:cubicBezTo>
                    <a:cubicBezTo>
                      <a:pt x="349555" y="489865"/>
                      <a:pt x="353685" y="466775"/>
                      <a:pt x="330200" y="584200"/>
                    </a:cubicBezTo>
                    <a:cubicBezTo>
                      <a:pt x="324949" y="610454"/>
                      <a:pt x="313267" y="635000"/>
                      <a:pt x="304800" y="660400"/>
                    </a:cubicBezTo>
                    <a:lnTo>
                      <a:pt x="292100" y="698500"/>
                    </a:lnTo>
                    <a:lnTo>
                      <a:pt x="279400" y="736600"/>
                    </a:lnTo>
                    <a:cubicBezTo>
                      <a:pt x="302978" y="878067"/>
                      <a:pt x="272856" y="761612"/>
                      <a:pt x="317500" y="850900"/>
                    </a:cubicBezTo>
                    <a:cubicBezTo>
                      <a:pt x="323487" y="862874"/>
                      <a:pt x="321837" y="878547"/>
                      <a:pt x="330200" y="889000"/>
                    </a:cubicBezTo>
                    <a:cubicBezTo>
                      <a:pt x="339735" y="900919"/>
                      <a:pt x="355600" y="905933"/>
                      <a:pt x="368300" y="914400"/>
                    </a:cubicBezTo>
                    <a:cubicBezTo>
                      <a:pt x="376767" y="927100"/>
                      <a:pt x="382213" y="942449"/>
                      <a:pt x="393700" y="952500"/>
                    </a:cubicBezTo>
                    <a:cubicBezTo>
                      <a:pt x="416674" y="972602"/>
                      <a:pt x="469900" y="1003300"/>
                      <a:pt x="469900" y="1003300"/>
                    </a:cubicBezTo>
                    <a:cubicBezTo>
                      <a:pt x="478367" y="1016000"/>
                      <a:pt x="482048" y="1033827"/>
                      <a:pt x="495300" y="1041400"/>
                    </a:cubicBezTo>
                    <a:cubicBezTo>
                      <a:pt x="544409" y="1069462"/>
                      <a:pt x="689320" y="1043223"/>
                      <a:pt x="711200" y="1041400"/>
                    </a:cubicBezTo>
                    <a:cubicBezTo>
                      <a:pt x="800954" y="1023449"/>
                      <a:pt x="754222" y="1035526"/>
                      <a:pt x="850900" y="1003300"/>
                    </a:cubicBezTo>
                    <a:cubicBezTo>
                      <a:pt x="863600" y="999067"/>
                      <a:pt x="875659" y="991712"/>
                      <a:pt x="889000" y="990600"/>
                    </a:cubicBezTo>
                    <a:lnTo>
                      <a:pt x="1041400" y="977900"/>
                    </a:lnTo>
                    <a:cubicBezTo>
                      <a:pt x="1049867" y="965200"/>
                      <a:pt x="1053548" y="947373"/>
                      <a:pt x="1066800" y="939800"/>
                    </a:cubicBezTo>
                    <a:cubicBezTo>
                      <a:pt x="1115048" y="912230"/>
                      <a:pt x="1241162" y="937493"/>
                      <a:pt x="1270000" y="939800"/>
                    </a:cubicBezTo>
                    <a:lnTo>
                      <a:pt x="1447800" y="952500"/>
                    </a:lnTo>
                    <a:cubicBezTo>
                      <a:pt x="1507067" y="948267"/>
                      <a:pt x="1566589" y="946742"/>
                      <a:pt x="1625600" y="939800"/>
                    </a:cubicBezTo>
                    <a:cubicBezTo>
                      <a:pt x="1638895" y="938236"/>
                      <a:pt x="1652561" y="934526"/>
                      <a:pt x="1663700" y="927100"/>
                    </a:cubicBezTo>
                    <a:cubicBezTo>
                      <a:pt x="1808819" y="830354"/>
                      <a:pt x="1610061" y="944612"/>
                      <a:pt x="1727200" y="850900"/>
                    </a:cubicBezTo>
                    <a:cubicBezTo>
                      <a:pt x="1740488" y="840270"/>
                      <a:pt x="1825201" y="826481"/>
                      <a:pt x="1828800" y="825500"/>
                    </a:cubicBezTo>
                    <a:cubicBezTo>
                      <a:pt x="1981924" y="783739"/>
                      <a:pt x="1821649" y="810519"/>
                      <a:pt x="2006600" y="787400"/>
                    </a:cubicBezTo>
                    <a:cubicBezTo>
                      <a:pt x="2023533" y="791633"/>
                      <a:pt x="2040617" y="795305"/>
                      <a:pt x="2057400" y="800100"/>
                    </a:cubicBezTo>
                    <a:cubicBezTo>
                      <a:pt x="2070272" y="803778"/>
                      <a:pt x="2087719" y="801907"/>
                      <a:pt x="2095500" y="812800"/>
                    </a:cubicBezTo>
                    <a:cubicBezTo>
                      <a:pt x="2191676" y="947446"/>
                      <a:pt x="2061026" y="849084"/>
                      <a:pt x="2159000" y="914400"/>
                    </a:cubicBezTo>
                    <a:cubicBezTo>
                      <a:pt x="2183724" y="988573"/>
                      <a:pt x="2152355" y="920455"/>
                      <a:pt x="2209800" y="977900"/>
                    </a:cubicBezTo>
                    <a:cubicBezTo>
                      <a:pt x="2261658" y="1029758"/>
                      <a:pt x="2203450" y="1030817"/>
                      <a:pt x="2311400" y="1066800"/>
                    </a:cubicBezTo>
                    <a:lnTo>
                      <a:pt x="2387600" y="1092200"/>
                    </a:lnTo>
                    <a:lnTo>
                      <a:pt x="2425700" y="1104900"/>
                    </a:lnTo>
                    <a:cubicBezTo>
                      <a:pt x="2479644" y="1086919"/>
                      <a:pt x="2508613" y="1079258"/>
                      <a:pt x="2565400" y="1041400"/>
                    </a:cubicBezTo>
                    <a:lnTo>
                      <a:pt x="2641600" y="990600"/>
                    </a:lnTo>
                    <a:lnTo>
                      <a:pt x="2679700" y="965200"/>
                    </a:lnTo>
                    <a:cubicBezTo>
                      <a:pt x="2722033" y="969433"/>
                      <a:pt x="2764650" y="971431"/>
                      <a:pt x="2806700" y="977900"/>
                    </a:cubicBezTo>
                    <a:cubicBezTo>
                      <a:pt x="2932758" y="997293"/>
                      <a:pt x="2724090" y="990600"/>
                      <a:pt x="2908300" y="990600"/>
                    </a:cubicBezTo>
                  </a:path>
                </a:pathLst>
              </a:custGeom>
              <a:noFill/>
              <a:ln w="2540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12" name="CuadroTexto 23">
              <a:extLst>
                <a:ext uri="{FF2B5EF4-FFF2-40B4-BE49-F238E27FC236}">
                  <a16:creationId xmlns="" xmlns:a16="http://schemas.microsoft.com/office/drawing/2014/main" id="{D8180AC0-61D7-442F-8E95-E40D0BB59E49}"/>
                </a:ext>
              </a:extLst>
            </p:cNvPr>
            <p:cNvSpPr txBox="1"/>
            <p:nvPr/>
          </p:nvSpPr>
          <p:spPr>
            <a:xfrm>
              <a:off x="8420116" y="3938046"/>
              <a:ext cx="1371968" cy="407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>
                  <a:solidFill>
                    <a:srgbClr val="0000CC"/>
                  </a:solidFill>
                </a:rPr>
                <a:t>Río Júcar</a:t>
              </a:r>
            </a:p>
          </p:txBody>
        </p:sp>
      </p:grpSp>
      <p:sp>
        <p:nvSpPr>
          <p:cNvPr id="19" name="Line 37">
            <a:extLst>
              <a:ext uri="{FF2B5EF4-FFF2-40B4-BE49-F238E27FC236}">
                <a16:creationId xmlns="" xmlns:a16="http://schemas.microsoft.com/office/drawing/2014/main" id="{7422E0D9-B1EB-48E7-B589-3F53C3C254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68326" y="4289649"/>
            <a:ext cx="3428308" cy="28579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pic>
        <p:nvPicPr>
          <p:cNvPr id="7" name="Picture 11">
            <a:extLst>
              <a:ext uri="{FF2B5EF4-FFF2-40B4-BE49-F238E27FC236}">
                <a16:creationId xmlns="" xmlns:a16="http://schemas.microsoft.com/office/drawing/2014/main" id="{57809AA2-05E6-4F4A-AB36-8D20049A6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36" y="539407"/>
            <a:ext cx="2033692" cy="173957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Elipse"/>
          <p:cNvSpPr/>
          <p:nvPr/>
        </p:nvSpPr>
        <p:spPr>
          <a:xfrm>
            <a:off x="1563029" y="1413627"/>
            <a:ext cx="305029" cy="2881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Line 37">
            <a:extLst>
              <a:ext uri="{FF2B5EF4-FFF2-40B4-BE49-F238E27FC236}">
                <a16:creationId xmlns="" xmlns:a16="http://schemas.microsoft.com/office/drawing/2014/main" id="{A6EC6C52-72B8-4B40-AC3F-D6BCD6CB28F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1751" y="1701798"/>
            <a:ext cx="0" cy="204616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9" name="Rectangle 4">
            <a:extLst>
              <a:ext uri="{FF2B5EF4-FFF2-40B4-BE49-F238E27FC236}">
                <a16:creationId xmlns="" xmlns:a16="http://schemas.microsoft.com/office/drawing/2014/main" id="{48ECD389-9FC2-4733-80B3-6E56192A6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536" y="145282"/>
            <a:ext cx="81331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ES" sz="2400" b="1" dirty="0">
                <a:latin typeface="Gotham Bold"/>
              </a:rPr>
              <a:t>ÁMBITO DE LA </a:t>
            </a:r>
            <a:r>
              <a:rPr lang="es-ES" altLang="es-ES" sz="2400" b="1" dirty="0">
                <a:solidFill>
                  <a:srgbClr val="000099"/>
                </a:solidFill>
                <a:latin typeface="Gotham Bold"/>
              </a:rPr>
              <a:t>JCRMO</a:t>
            </a:r>
            <a:r>
              <a:rPr lang="es-ES" altLang="es-ES" sz="2400" b="1" dirty="0">
                <a:latin typeface="Gotham Bold"/>
              </a:rPr>
              <a:t>:  </a:t>
            </a:r>
            <a:r>
              <a:rPr lang="es-ES" altLang="es-ES" sz="2400" b="1" dirty="0" smtClean="0">
                <a:latin typeface="Gotham Bold"/>
              </a:rPr>
              <a:t>9.962 </a:t>
            </a:r>
            <a:r>
              <a:rPr lang="es-ES" altLang="es-ES" sz="2400" b="1" dirty="0" smtClean="0">
                <a:latin typeface="Gotham Bold"/>
              </a:rPr>
              <a:t>Km</a:t>
            </a:r>
            <a:r>
              <a:rPr lang="es-ES" altLang="es-ES" sz="2400" b="1" baseline="30000" dirty="0" smtClean="0">
                <a:latin typeface="Gotham Bold"/>
              </a:rPr>
              <a:t>2</a:t>
            </a:r>
            <a:r>
              <a:rPr lang="es-ES" altLang="es-ES" sz="2400" b="1" dirty="0" smtClean="0">
                <a:latin typeface="Gotham Bold"/>
              </a:rPr>
              <a:t>  en la cuenca media del río Júcar</a:t>
            </a:r>
            <a:endParaRPr lang="es-ES" altLang="es-ES" sz="2400" b="1" dirty="0">
              <a:latin typeface="Gotham Bold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1021020" y="5447968"/>
            <a:ext cx="143895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Arial Narrow" panose="020B0606020202030204" pitchFamily="34" charset="0"/>
              </a:rPr>
              <a:t>HIDROGRAFÍA</a:t>
            </a:r>
            <a:endParaRPr lang="es-ES" sz="1600" dirty="0">
              <a:latin typeface="Arial Narrow" panose="020B0606020202030204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4481903" y="2724882"/>
            <a:ext cx="143895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Arial Narrow" panose="020B0606020202030204" pitchFamily="34" charset="0"/>
              </a:rPr>
              <a:t>Masas de agua subterránea</a:t>
            </a:r>
            <a:endParaRPr lang="es-ES" sz="1600" dirty="0">
              <a:latin typeface="Arial Narrow" panose="020B0606020202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454" y="538538"/>
            <a:ext cx="6027568" cy="153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6500708" y="2159783"/>
            <a:ext cx="22064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Precipitación anual: 350 </a:t>
            </a:r>
            <a:r>
              <a:rPr lang="es-ES" sz="1200" dirty="0" err="1" smtClean="0">
                <a:solidFill>
                  <a:srgbClr val="000099"/>
                </a:solidFill>
                <a:latin typeface="Arial Narrow" panose="020B0606020202030204" pitchFamily="34" charset="0"/>
              </a:rPr>
              <a:t>mm.</a:t>
            </a:r>
            <a:endParaRPr lang="es-ES" sz="1200" dirty="0" smtClean="0">
              <a:solidFill>
                <a:srgbClr val="000099"/>
              </a:solidFill>
              <a:latin typeface="Arial Narrow" panose="020B0606020202030204" pitchFamily="34" charset="0"/>
            </a:endParaRPr>
          </a:p>
          <a:p>
            <a:r>
              <a:rPr lang="es-ES" sz="12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Temperatura media anual: 15 </a:t>
            </a:r>
            <a:r>
              <a:rPr lang="es-ES" sz="1200" dirty="0" err="1" smtClean="0">
                <a:solidFill>
                  <a:srgbClr val="000099"/>
                </a:solidFill>
                <a:latin typeface="Arial Narrow" panose="020B0606020202030204" pitchFamily="34" charset="0"/>
              </a:rPr>
              <a:t>ºC</a:t>
            </a:r>
            <a:endParaRPr lang="es-ES" sz="1200" dirty="0" smtClean="0">
              <a:solidFill>
                <a:srgbClr val="000099"/>
              </a:solidFill>
              <a:latin typeface="Arial Narrow" panose="020B0606020202030204" pitchFamily="34" charset="0"/>
            </a:endParaRPr>
          </a:p>
          <a:p>
            <a:r>
              <a:rPr lang="es-ES" sz="12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Altitud: 700 m.s.n.m.</a:t>
            </a:r>
            <a:endParaRPr lang="es-ES" sz="1200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37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Imagen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3" y="1118734"/>
            <a:ext cx="3534705" cy="475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ítulo 4"/>
          <p:cNvSpPr txBox="1">
            <a:spLocks/>
          </p:cNvSpPr>
          <p:nvPr/>
        </p:nvSpPr>
        <p:spPr bwMode="auto">
          <a:xfrm>
            <a:off x="320431" y="233755"/>
            <a:ext cx="83945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s-ES" sz="2000" b="1" kern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La </a:t>
            </a:r>
            <a:r>
              <a:rPr lang="es-ES" sz="2000" b="1" kern="0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gestión </a:t>
            </a:r>
            <a:r>
              <a:rPr lang="es-ES" sz="2000" b="1" kern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del agua en La Mancha </a:t>
            </a:r>
            <a:r>
              <a:rPr lang="es-ES" sz="2000" b="1" kern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Oriental</a:t>
            </a:r>
            <a:r>
              <a:rPr lang="es-ES" sz="2000" b="1" kern="0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.</a:t>
            </a:r>
            <a:r>
              <a:rPr lang="es-ES" sz="2000" b="1" kern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El </a:t>
            </a:r>
            <a:r>
              <a:rPr lang="es-ES" sz="2000" b="1" kern="0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uso de la </a:t>
            </a:r>
            <a:r>
              <a:rPr lang="es-ES" sz="2000" b="1" kern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teledetección </a:t>
            </a:r>
            <a:endParaRPr lang="es-ES" sz="2000" b="1" kern="0" dirty="0"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723298" y="1075438"/>
            <a:ext cx="519405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latin typeface="Arial Narrow" panose="020B0606020202030204" pitchFamily="34" charset="0"/>
              </a:rPr>
              <a:t>. </a:t>
            </a:r>
            <a:r>
              <a:rPr lang="es-ES" b="1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Convenio ERMOT, </a:t>
            </a:r>
            <a:r>
              <a:rPr lang="es-ES" b="1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colaboración entre </a:t>
            </a:r>
            <a:r>
              <a:rPr lang="es-ES" b="1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Regantes, Universidad y la Administración Estatal del agua:</a:t>
            </a:r>
          </a:p>
          <a:p>
            <a:pPr algn="just"/>
            <a:r>
              <a:rPr lang="es-ES" sz="1600" dirty="0">
                <a:latin typeface="Arial Narrow" panose="020B0606020202030204" pitchFamily="34" charset="0"/>
              </a:rPr>
              <a:t>E</a:t>
            </a:r>
            <a:r>
              <a:rPr lang="es-ES" sz="1600" dirty="0" smtClean="0">
                <a:latin typeface="Arial Narrow" panose="020B0606020202030204" pitchFamily="34" charset="0"/>
              </a:rPr>
              <a:t>stimación de la serie anual </a:t>
            </a:r>
            <a:r>
              <a:rPr lang="es-ES" sz="1600" dirty="0" smtClean="0">
                <a:latin typeface="Arial Narrow" panose="020B0606020202030204" pitchFamily="34" charset="0"/>
              </a:rPr>
              <a:t>de </a:t>
            </a:r>
            <a:r>
              <a:rPr lang="es-ES" sz="1600" dirty="0" smtClean="0">
                <a:latin typeface="Arial Narrow" panose="020B0606020202030204" pitchFamily="34" charset="0"/>
              </a:rPr>
              <a:t>usos de riego y volumen usado en </a:t>
            </a:r>
            <a:r>
              <a:rPr lang="es-ES" sz="1600" dirty="0">
                <a:latin typeface="Arial Narrow" panose="020B0606020202030204" pitchFamily="34" charset="0"/>
              </a:rPr>
              <a:t>La Mancha </a:t>
            </a:r>
            <a:r>
              <a:rPr lang="es-ES" sz="1600" dirty="0" smtClean="0">
                <a:latin typeface="Arial Narrow" panose="020B0606020202030204" pitchFamily="34" charset="0"/>
              </a:rPr>
              <a:t>Oriental, basado en las técnicas de teledetección.</a:t>
            </a:r>
            <a:endParaRPr lang="es-ES" sz="1600" dirty="0">
              <a:latin typeface="Arial Narrow" panose="020B0606020202030204" pitchFamily="34" charset="0"/>
            </a:endParaRPr>
          </a:p>
          <a:p>
            <a:pPr algn="just"/>
            <a:endParaRPr lang="es-ES" dirty="0" smtClean="0">
              <a:latin typeface="Arial Narrow" panose="020B0606020202030204" pitchFamily="34" charset="0"/>
            </a:endParaRPr>
          </a:p>
          <a:p>
            <a:pPr algn="just"/>
            <a:endParaRPr lang="es-ES" dirty="0">
              <a:latin typeface="Arial Narrow" panose="020B0606020202030204" pitchFamily="34" charset="0"/>
            </a:endParaRPr>
          </a:p>
          <a:p>
            <a:pPr algn="just"/>
            <a:endParaRPr lang="es-ES" dirty="0" smtClean="0">
              <a:latin typeface="Arial Narrow" panose="020B0606020202030204" pitchFamily="34" charset="0"/>
            </a:endParaRPr>
          </a:p>
          <a:p>
            <a:pPr algn="just"/>
            <a:endParaRPr lang="es-ES" dirty="0" smtClean="0">
              <a:latin typeface="Arial Narrow" panose="020B0606020202030204" pitchFamily="34" charset="0"/>
            </a:endParaRPr>
          </a:p>
          <a:p>
            <a:pPr algn="just"/>
            <a:endParaRPr lang="es-ES" dirty="0" smtClean="0">
              <a:latin typeface="Arial Narrow" panose="020B0606020202030204" pitchFamily="34" charset="0"/>
            </a:endParaRPr>
          </a:p>
          <a:p>
            <a:pPr algn="just"/>
            <a:endParaRPr lang="es-ES" dirty="0">
              <a:latin typeface="Arial Narrow" panose="020B0606020202030204" pitchFamily="34" charset="0"/>
            </a:endParaRPr>
          </a:p>
          <a:p>
            <a:pPr algn="just"/>
            <a:endParaRPr lang="es-ES" dirty="0">
              <a:latin typeface="Arial Narrow" panose="020B0606020202030204" pitchFamily="34" charset="0"/>
            </a:endParaRPr>
          </a:p>
          <a:p>
            <a:pPr algn="just"/>
            <a:endParaRPr lang="es-ES" dirty="0">
              <a:latin typeface="Arial Narrow" panose="020B0606020202030204" pitchFamily="34" charset="0"/>
            </a:endParaRPr>
          </a:p>
          <a:p>
            <a:pPr algn="just"/>
            <a:r>
              <a:rPr lang="es-ES" b="1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. Disponibilidad de recursos hídricos:</a:t>
            </a:r>
            <a:endParaRPr lang="es-ES" b="1" dirty="0">
              <a:solidFill>
                <a:srgbClr val="000099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es-ES" sz="1600" dirty="0">
                <a:latin typeface="Arial Narrow" panose="020B0606020202030204" pitchFamily="34" charset="0"/>
              </a:rPr>
              <a:t>Las asignaciones y reservas </a:t>
            </a:r>
            <a:r>
              <a:rPr lang="es-ES" sz="1600" dirty="0" smtClean="0">
                <a:latin typeface="Arial Narrow" panose="020B0606020202030204" pitchFamily="34" charset="0"/>
              </a:rPr>
              <a:t>establecidas en el </a:t>
            </a:r>
            <a:r>
              <a:rPr lang="es-ES" sz="1600" dirty="0">
                <a:latin typeface="Arial Narrow" panose="020B0606020202030204" pitchFamily="34" charset="0"/>
              </a:rPr>
              <a:t>Plan Hidrológico del </a:t>
            </a:r>
            <a:r>
              <a:rPr lang="es-ES" sz="1600" dirty="0" smtClean="0">
                <a:latin typeface="Arial Narrow" panose="020B0606020202030204" pitchFamily="34" charset="0"/>
              </a:rPr>
              <a:t>Júcar:</a:t>
            </a:r>
          </a:p>
          <a:p>
            <a:pPr marL="285750" indent="-285750" algn="just">
              <a:buFontTx/>
              <a:buChar char="-"/>
            </a:pPr>
            <a:r>
              <a:rPr lang="es-ES" sz="1600" dirty="0" smtClean="0">
                <a:latin typeface="Arial Narrow" panose="020B0606020202030204" pitchFamily="34" charset="0"/>
              </a:rPr>
              <a:t>275 hm</a:t>
            </a:r>
            <a:r>
              <a:rPr lang="es-ES" sz="1600" baseline="30000" dirty="0" smtClean="0">
                <a:latin typeface="Arial Narrow" panose="020B0606020202030204" pitchFamily="34" charset="0"/>
              </a:rPr>
              <a:t>3</a:t>
            </a:r>
            <a:r>
              <a:rPr lang="es-ES" sz="1600" dirty="0" smtClean="0">
                <a:latin typeface="Arial Narrow" panose="020B0606020202030204" pitchFamily="34" charset="0"/>
              </a:rPr>
              <a:t> de aguas subterráneas.</a:t>
            </a:r>
          </a:p>
          <a:p>
            <a:pPr marL="285750" indent="-285750" algn="just">
              <a:buFontTx/>
              <a:buChar char="-"/>
            </a:pPr>
            <a:r>
              <a:rPr lang="es-ES" sz="1600" dirty="0" smtClean="0">
                <a:latin typeface="Arial Narrow" panose="020B0606020202030204" pitchFamily="34" charset="0"/>
              </a:rPr>
              <a:t>80 hm</a:t>
            </a:r>
            <a:r>
              <a:rPr lang="es-ES" sz="1600" baseline="30000" dirty="0" smtClean="0">
                <a:latin typeface="Arial Narrow" panose="020B0606020202030204" pitchFamily="34" charset="0"/>
              </a:rPr>
              <a:t>3</a:t>
            </a:r>
            <a:r>
              <a:rPr lang="es-ES" sz="1600" dirty="0" smtClean="0">
                <a:latin typeface="Arial Narrow" panose="020B0606020202030204" pitchFamily="34" charset="0"/>
              </a:rPr>
              <a:t> </a:t>
            </a:r>
            <a:r>
              <a:rPr lang="es-ES" sz="1600" dirty="0">
                <a:latin typeface="Arial Narrow" panose="020B0606020202030204" pitchFamily="34" charset="0"/>
              </a:rPr>
              <a:t>de aguas </a:t>
            </a:r>
            <a:r>
              <a:rPr lang="es-ES" sz="1600" dirty="0" smtClean="0">
                <a:latin typeface="Arial Narrow" panose="020B0606020202030204" pitchFamily="34" charset="0"/>
              </a:rPr>
              <a:t>superficiales de sustitución de bombeos.</a:t>
            </a:r>
          </a:p>
          <a:p>
            <a:pPr marL="285750" indent="-285750" algn="just">
              <a:buFontTx/>
              <a:buChar char="-"/>
            </a:pPr>
            <a:r>
              <a:rPr lang="es-ES" sz="1600" dirty="0" smtClean="0">
                <a:latin typeface="Arial Narrow" panose="020B0606020202030204" pitchFamily="34" charset="0"/>
              </a:rPr>
              <a:t>100 hm</a:t>
            </a:r>
            <a:r>
              <a:rPr lang="es-ES" sz="1600" baseline="30000" dirty="0" smtClean="0">
                <a:latin typeface="Arial Narrow" panose="020B0606020202030204" pitchFamily="34" charset="0"/>
              </a:rPr>
              <a:t>3</a:t>
            </a:r>
            <a:r>
              <a:rPr lang="es-ES" sz="1600" dirty="0" smtClean="0">
                <a:latin typeface="Arial Narrow" panose="020B0606020202030204" pitchFamily="34" charset="0"/>
              </a:rPr>
              <a:t> </a:t>
            </a:r>
            <a:r>
              <a:rPr lang="es-ES" sz="1600" dirty="0">
                <a:latin typeface="Arial Narrow" panose="020B0606020202030204" pitchFamily="34" charset="0"/>
              </a:rPr>
              <a:t>de aguas superficiales </a:t>
            </a:r>
            <a:r>
              <a:rPr lang="es-ES" sz="1600" dirty="0" smtClean="0">
                <a:latin typeface="Arial Narrow" panose="020B0606020202030204" pitchFamily="34" charset="0"/>
              </a:rPr>
              <a:t>para consolidación de regadíos.</a:t>
            </a:r>
            <a:endParaRPr lang="es-ES" sz="1600" dirty="0">
              <a:latin typeface="Arial Narrow" panose="020B0606020202030204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637387" y="608827"/>
            <a:ext cx="7479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1. Evaluar</a:t>
            </a:r>
            <a:r>
              <a:rPr lang="es-ES" sz="2000" b="1" dirty="0">
                <a:solidFill>
                  <a:srgbClr val="000099"/>
                </a:solidFill>
                <a:latin typeface="Arial Narrow" panose="020B0606020202030204" pitchFamily="34" charset="0"/>
              </a:rPr>
              <a:t>: </a:t>
            </a:r>
            <a:r>
              <a:rPr lang="es-ES" sz="2000" b="1" dirty="0" smtClean="0">
                <a:latin typeface="Arial Narrow" panose="020B0606020202030204" pitchFamily="34" charset="0"/>
              </a:rPr>
              <a:t>Estimación </a:t>
            </a:r>
            <a:r>
              <a:rPr lang="es-ES" sz="2000" b="1" dirty="0">
                <a:latin typeface="Arial Narrow" panose="020B0606020202030204" pitchFamily="34" charset="0"/>
              </a:rPr>
              <a:t>de la demanda y disponibilidad de </a:t>
            </a:r>
            <a:r>
              <a:rPr lang="es-ES" sz="2000" b="1" dirty="0" smtClean="0">
                <a:latin typeface="Arial Narrow" panose="020B0606020202030204" pitchFamily="34" charset="0"/>
              </a:rPr>
              <a:t>recursos</a:t>
            </a:r>
            <a:endParaRPr lang="es-ES" sz="2000" b="1" dirty="0">
              <a:latin typeface="Arial Narrow" panose="020B0606020202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577" y="2188310"/>
            <a:ext cx="4354038" cy="2185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98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160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24 CuadroTexto"/>
          <p:cNvSpPr txBox="1"/>
          <p:nvPr/>
        </p:nvSpPr>
        <p:spPr>
          <a:xfrm>
            <a:off x="898769" y="314559"/>
            <a:ext cx="7471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2. </a:t>
            </a:r>
            <a:r>
              <a:rPr lang="es-ES" sz="2000" b="1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Asignar </a:t>
            </a:r>
            <a:r>
              <a:rPr lang="es-ES" sz="2000" b="1" dirty="0" smtClean="0">
                <a:latin typeface="Arial Narrow" panose="020B0606020202030204" pitchFamily="34" charset="0"/>
              </a:rPr>
              <a:t>los derechos para el uso del agua de acuerdo a la clasificación de cultivos de regadío por teledetección. </a:t>
            </a:r>
            <a:endParaRPr lang="es-ES" sz="2000" b="1" dirty="0">
              <a:latin typeface="Arial Narrow" panose="020B0606020202030204" pitchFamily="34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692152" y="1242909"/>
            <a:ext cx="338296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_tradnl" altLang="es-ES" sz="1600" dirty="0" smtClean="0">
                <a:latin typeface="Arial Narrow" panose="020B0606020202030204" pitchFamily="34" charset="0"/>
              </a:rPr>
              <a:t>Asignación de 5850 </a:t>
            </a:r>
            <a:r>
              <a:rPr lang="es-ES_tradnl" altLang="es-ES" sz="1600" dirty="0">
                <a:latin typeface="Arial Narrow" panose="020B0606020202030204" pitchFamily="34" charset="0"/>
              </a:rPr>
              <a:t>m</a:t>
            </a:r>
            <a:r>
              <a:rPr lang="es-ES_tradnl" altLang="es-ES" sz="1600" baseline="30000" dirty="0">
                <a:latin typeface="Arial Narrow" panose="020B0606020202030204" pitchFamily="34" charset="0"/>
              </a:rPr>
              <a:t>3</a:t>
            </a:r>
            <a:r>
              <a:rPr lang="es-ES_tradnl" altLang="es-ES" sz="1600" dirty="0">
                <a:latin typeface="Arial Narrow" panose="020B0606020202030204" pitchFamily="34" charset="0"/>
              </a:rPr>
              <a:t>/ha </a:t>
            </a:r>
            <a:r>
              <a:rPr lang="es-ES_tradnl" altLang="es-ES" sz="1600" dirty="0" smtClean="0">
                <a:latin typeface="Arial Narrow" panose="020B0606020202030204" pitchFamily="34" charset="0"/>
              </a:rPr>
              <a:t>a las superficies clasificadas como regadío de verano mediante teledetección y de 4000 </a:t>
            </a:r>
            <a:r>
              <a:rPr lang="es-ES_tradnl" altLang="es-ES" sz="1600" dirty="0">
                <a:latin typeface="Arial Narrow" panose="020B0606020202030204" pitchFamily="34" charset="0"/>
              </a:rPr>
              <a:t>m</a:t>
            </a:r>
            <a:r>
              <a:rPr lang="es-ES_tradnl" altLang="es-ES" sz="1600" baseline="30000" dirty="0">
                <a:latin typeface="Arial Narrow" panose="020B0606020202030204" pitchFamily="34" charset="0"/>
              </a:rPr>
              <a:t>3</a:t>
            </a:r>
            <a:r>
              <a:rPr lang="es-ES_tradnl" altLang="es-ES" sz="1600" dirty="0">
                <a:latin typeface="Arial Narrow" panose="020B0606020202030204" pitchFamily="34" charset="0"/>
              </a:rPr>
              <a:t>/ha </a:t>
            </a:r>
            <a:r>
              <a:rPr lang="es-ES_tradnl" altLang="es-ES" sz="1600" dirty="0" smtClean="0">
                <a:latin typeface="Arial Narrow" panose="020B0606020202030204" pitchFamily="34" charset="0"/>
              </a:rPr>
              <a:t>al regadío de primavera.</a:t>
            </a:r>
            <a:endParaRPr lang="es-ES" altLang="es-ES" sz="1600" dirty="0">
              <a:latin typeface="Arial Narrow" panose="020B0606020202030204" pitchFamily="34" charset="0"/>
            </a:endParaRPr>
          </a:p>
        </p:txBody>
      </p:sp>
      <p:sp>
        <p:nvSpPr>
          <p:cNvPr id="12" name="Line 23"/>
          <p:cNvSpPr>
            <a:spLocks noChangeShapeType="1"/>
          </p:cNvSpPr>
          <p:nvPr/>
        </p:nvSpPr>
        <p:spPr bwMode="auto">
          <a:xfrm>
            <a:off x="1142999" y="2720975"/>
            <a:ext cx="7688385" cy="0"/>
          </a:xfrm>
          <a:prstGeom prst="line">
            <a:avLst/>
          </a:prstGeom>
          <a:noFill/>
          <a:ln w="101600">
            <a:solidFill>
              <a:srgbClr val="33CCCC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ES" dirty="0"/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1570038" y="2814638"/>
            <a:ext cx="1800225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_tradnl" altLang="es-ES" sz="1300" dirty="0"/>
              <a:t>Título </a:t>
            </a:r>
            <a:r>
              <a:rPr lang="es-ES_tradnl" altLang="es-ES" sz="1300" dirty="0" smtClean="0"/>
              <a:t>privado </a:t>
            </a:r>
            <a:endParaRPr lang="es-ES_tradnl" altLang="es-ES" sz="1300" dirty="0"/>
          </a:p>
        </p:txBody>
      </p:sp>
      <p:sp>
        <p:nvSpPr>
          <p:cNvPr id="14" name="Line 37"/>
          <p:cNvSpPr>
            <a:spLocks noChangeShapeType="1"/>
          </p:cNvSpPr>
          <p:nvPr/>
        </p:nvSpPr>
        <p:spPr bwMode="auto">
          <a:xfrm>
            <a:off x="4187318" y="1022445"/>
            <a:ext cx="21246" cy="2155730"/>
          </a:xfrm>
          <a:prstGeom prst="line">
            <a:avLst/>
          </a:prstGeom>
          <a:noFill/>
          <a:ln w="38100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s-ES" dirty="0"/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3908288" y="3167673"/>
            <a:ext cx="153035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300" dirty="0"/>
              <a:t>1986</a:t>
            </a: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4987191" y="2814638"/>
            <a:ext cx="1530350" cy="2905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s-ES_tradnl" altLang="es-ES" sz="1300" dirty="0">
                <a:latin typeface="Verdana" pitchFamily="34" charset="0"/>
              </a:rPr>
              <a:t>Concesión</a:t>
            </a:r>
            <a:endParaRPr lang="es-ES" altLang="es-ES" sz="1300" dirty="0">
              <a:latin typeface="Verdana" pitchFamily="34" charset="0"/>
            </a:endParaRPr>
          </a:p>
        </p:txBody>
      </p:sp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6631090" y="3146915"/>
            <a:ext cx="801688" cy="2905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s-ES_tradnl" altLang="es-ES" sz="1300" dirty="0">
                <a:latin typeface="Verdana" pitchFamily="34" charset="0"/>
              </a:rPr>
              <a:t>1997</a:t>
            </a:r>
            <a:endParaRPr lang="es-ES" altLang="es-ES" sz="1300" dirty="0">
              <a:latin typeface="Verdana" pitchFamily="34" charset="0"/>
            </a:endParaRPr>
          </a:p>
        </p:txBody>
      </p:sp>
      <p:sp>
        <p:nvSpPr>
          <p:cNvPr id="18" name="Line 39"/>
          <p:cNvSpPr>
            <a:spLocks noChangeShapeType="1"/>
          </p:cNvSpPr>
          <p:nvPr/>
        </p:nvSpPr>
        <p:spPr bwMode="auto">
          <a:xfrm>
            <a:off x="8831384" y="1022445"/>
            <a:ext cx="0" cy="2155730"/>
          </a:xfrm>
          <a:prstGeom prst="line">
            <a:avLst/>
          </a:prstGeom>
          <a:noFill/>
          <a:ln w="38100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s-ES" dirty="0"/>
          </a:p>
        </p:txBody>
      </p:sp>
      <p:pic>
        <p:nvPicPr>
          <p:cNvPr id="23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150" y="3553496"/>
            <a:ext cx="397827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41" y="3578223"/>
            <a:ext cx="19621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Line 38"/>
          <p:cNvSpPr>
            <a:spLocks noChangeShapeType="1"/>
          </p:cNvSpPr>
          <p:nvPr/>
        </p:nvSpPr>
        <p:spPr bwMode="auto">
          <a:xfrm>
            <a:off x="6874589" y="1022445"/>
            <a:ext cx="38101" cy="2155730"/>
          </a:xfrm>
          <a:prstGeom prst="line">
            <a:avLst/>
          </a:prstGeom>
          <a:noFill/>
          <a:ln w="38100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s-ES" dirty="0"/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4077908" y="1242909"/>
            <a:ext cx="285194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None/>
            </a:pPr>
            <a:r>
              <a:rPr lang="es-ES_tradnl" altLang="es-ES" sz="1600" dirty="0">
                <a:latin typeface="Arial Narrow" panose="020B0606020202030204" pitchFamily="34" charset="0"/>
              </a:rPr>
              <a:t>Asignación de </a:t>
            </a:r>
            <a:r>
              <a:rPr lang="es-ES_tradnl" altLang="es-ES" sz="1600" dirty="0" smtClean="0">
                <a:latin typeface="Arial Narrow" panose="020B0606020202030204" pitchFamily="34" charset="0"/>
              </a:rPr>
              <a:t>4000 </a:t>
            </a:r>
            <a:r>
              <a:rPr lang="es-ES_tradnl" altLang="es-ES" sz="1600" dirty="0">
                <a:latin typeface="Arial Narrow" panose="020B0606020202030204" pitchFamily="34" charset="0"/>
              </a:rPr>
              <a:t>m</a:t>
            </a:r>
            <a:r>
              <a:rPr lang="es-ES_tradnl" altLang="es-ES" sz="1600" baseline="30000" dirty="0">
                <a:latin typeface="Arial Narrow" panose="020B0606020202030204" pitchFamily="34" charset="0"/>
              </a:rPr>
              <a:t>3</a:t>
            </a:r>
            <a:r>
              <a:rPr lang="es-ES_tradnl" altLang="es-ES" sz="1600" dirty="0">
                <a:latin typeface="Arial Narrow" panose="020B0606020202030204" pitchFamily="34" charset="0"/>
              </a:rPr>
              <a:t>/ha superficies clasificadas como regadío </a:t>
            </a:r>
            <a:r>
              <a:rPr lang="es-ES_tradnl" altLang="es-ES" sz="1600" dirty="0" smtClean="0">
                <a:latin typeface="Arial Narrow" panose="020B0606020202030204" pitchFamily="34" charset="0"/>
              </a:rPr>
              <a:t>mediante </a:t>
            </a:r>
            <a:r>
              <a:rPr lang="es-ES_tradnl" altLang="es-ES" sz="1600" dirty="0">
                <a:latin typeface="Arial Narrow" panose="020B0606020202030204" pitchFamily="34" charset="0"/>
              </a:rPr>
              <a:t>teledetección</a:t>
            </a:r>
            <a:endParaRPr lang="es-ES_tradnl" altLang="es-ES" sz="1600" dirty="0">
              <a:latin typeface="Arial Narrow" panose="020B0606020202030204" pitchFamily="34" charset="0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6752492" y="1242908"/>
            <a:ext cx="221957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None/>
            </a:pPr>
            <a:r>
              <a:rPr lang="es-ES_tradnl" altLang="es-ES" sz="1600" dirty="0">
                <a:latin typeface="Arial Narrow" panose="020B0606020202030204" pitchFamily="34" charset="0"/>
              </a:rPr>
              <a:t>Asignación de </a:t>
            </a:r>
            <a:r>
              <a:rPr lang="es-ES_tradnl" altLang="es-ES" sz="1600" dirty="0" smtClean="0">
                <a:latin typeface="Arial Narrow" panose="020B0606020202030204" pitchFamily="34" charset="0"/>
              </a:rPr>
              <a:t>0 m</a:t>
            </a:r>
            <a:r>
              <a:rPr lang="es-ES_tradnl" altLang="es-ES" sz="1600" baseline="30000" dirty="0" smtClean="0">
                <a:latin typeface="Arial Narrow" panose="020B0606020202030204" pitchFamily="34" charset="0"/>
              </a:rPr>
              <a:t>3</a:t>
            </a:r>
            <a:r>
              <a:rPr lang="es-ES_tradnl" altLang="es-ES" sz="1600" dirty="0" smtClean="0">
                <a:latin typeface="Arial Narrow" panose="020B0606020202030204" pitchFamily="34" charset="0"/>
              </a:rPr>
              <a:t>/ha. </a:t>
            </a:r>
          </a:p>
          <a:p>
            <a:pPr algn="ctr">
              <a:spcBef>
                <a:spcPts val="0"/>
              </a:spcBef>
              <a:buClrTx/>
              <a:buSzTx/>
              <a:buNone/>
            </a:pPr>
            <a:r>
              <a:rPr lang="es-ES_tradnl" altLang="es-ES" sz="1600" dirty="0" smtClean="0">
                <a:latin typeface="Arial Narrow" panose="020B0606020202030204" pitchFamily="34" charset="0"/>
              </a:rPr>
              <a:t>No hay recursos disponibles.</a:t>
            </a:r>
            <a:endParaRPr lang="es-ES_tradnl" altLang="es-ES" sz="1600" dirty="0">
              <a:latin typeface="Arial Narrow" panose="020B0606020202030204" pitchFamily="34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5897425" y="5179155"/>
            <a:ext cx="285194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None/>
            </a:pPr>
            <a:r>
              <a:rPr lang="es-ES_tradnl" altLang="es-ES" sz="16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Mapas de aparición de riegos en el tiempo, observados mediante teledetección.</a:t>
            </a:r>
            <a:endParaRPr lang="es-ES_tradnl" altLang="es-ES" sz="1600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01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24 CuadroTexto"/>
          <p:cNvSpPr txBox="1"/>
          <p:nvPr/>
        </p:nvSpPr>
        <p:spPr>
          <a:xfrm>
            <a:off x="336058" y="199367"/>
            <a:ext cx="8731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3. </a:t>
            </a:r>
            <a:r>
              <a:rPr lang="es-ES" sz="2000" b="1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Controlar </a:t>
            </a:r>
            <a:r>
              <a:rPr lang="es-ES" sz="2000" b="1" dirty="0" smtClean="0">
                <a:latin typeface="Arial Narrow" panose="020B0606020202030204" pitchFamily="34" charset="0"/>
              </a:rPr>
              <a:t>el cumplimiento </a:t>
            </a:r>
            <a:r>
              <a:rPr lang="es-ES" sz="2000" b="1" dirty="0" smtClean="0">
                <a:latin typeface="Arial Narrow" panose="020B0606020202030204" pitchFamily="34" charset="0"/>
              </a:rPr>
              <a:t>del Plan de Explotación Anual </a:t>
            </a:r>
            <a:r>
              <a:rPr lang="es-ES" sz="2000" b="1" dirty="0" smtClean="0">
                <a:latin typeface="Arial Narrow" panose="020B0606020202030204" pitchFamily="34" charset="0"/>
              </a:rPr>
              <a:t>mediante la teledetección. </a:t>
            </a:r>
            <a:endParaRPr lang="es-ES" sz="2000" b="1" dirty="0">
              <a:latin typeface="Arial Narrow" panose="020B0606020202030204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411578" y="593112"/>
            <a:ext cx="83208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>
                <a:latin typeface="Arial Narrow" panose="020B0606020202030204" pitchFamily="34" charset="0"/>
              </a:rPr>
              <a:t>La </a:t>
            </a:r>
            <a:r>
              <a:rPr lang="es-ES" sz="1600" dirty="0">
                <a:latin typeface="Arial Narrow" panose="020B0606020202030204" pitchFamily="34" charset="0"/>
              </a:rPr>
              <a:t>finalidad </a:t>
            </a:r>
            <a:r>
              <a:rPr lang="es-ES" sz="1600" dirty="0" smtClean="0">
                <a:latin typeface="Arial Narrow" panose="020B0606020202030204" pitchFamily="34" charset="0"/>
              </a:rPr>
              <a:t>de las normas del </a:t>
            </a:r>
            <a:r>
              <a:rPr lang="es-ES" sz="1600" dirty="0">
                <a:latin typeface="Arial Narrow" panose="020B0606020202030204" pitchFamily="34" charset="0"/>
              </a:rPr>
              <a:t>Plan de </a:t>
            </a:r>
            <a:r>
              <a:rPr lang="es-ES" sz="1600" dirty="0" smtClean="0">
                <a:latin typeface="Arial Narrow" panose="020B0606020202030204" pitchFamily="34" charset="0"/>
              </a:rPr>
              <a:t>Explotación </a:t>
            </a:r>
            <a:r>
              <a:rPr lang="es-ES" sz="1600" dirty="0">
                <a:latin typeface="Arial Narrow" panose="020B0606020202030204" pitchFamily="34" charset="0"/>
              </a:rPr>
              <a:t>es controlar los consumos </a:t>
            </a:r>
            <a:r>
              <a:rPr lang="es-ES" sz="1600" dirty="0" smtClean="0">
                <a:latin typeface="Arial Narrow" panose="020B0606020202030204" pitchFamily="34" charset="0"/>
              </a:rPr>
              <a:t>de agua de riego de </a:t>
            </a:r>
            <a:r>
              <a:rPr lang="es-ES" sz="1600" dirty="0">
                <a:latin typeface="Arial Narrow" panose="020B0606020202030204" pitchFamily="34" charset="0"/>
              </a:rPr>
              <a:t>cada </a:t>
            </a:r>
            <a:r>
              <a:rPr lang="es-ES" sz="1600" dirty="0" smtClean="0">
                <a:latin typeface="Arial Narrow" panose="020B0606020202030204" pitchFamily="34" charset="0"/>
              </a:rPr>
              <a:t>explotación agrícola, </a:t>
            </a:r>
            <a:r>
              <a:rPr lang="es-ES" sz="1600" dirty="0">
                <a:latin typeface="Arial Narrow" panose="020B0606020202030204" pitchFamily="34" charset="0"/>
              </a:rPr>
              <a:t>para </a:t>
            </a:r>
            <a:r>
              <a:rPr lang="es-ES" sz="1600" dirty="0" smtClean="0">
                <a:latin typeface="Arial Narrow" panose="020B0606020202030204" pitchFamily="34" charset="0"/>
              </a:rPr>
              <a:t>evitar la sobreexplotación de los recursos.</a:t>
            </a:r>
            <a:endParaRPr lang="es-ES" sz="1600" dirty="0">
              <a:latin typeface="Arial Narrow" panose="020B0606020202030204" pitchFamily="34" charset="0"/>
            </a:endParaRPr>
          </a:p>
          <a:p>
            <a:pPr algn="just"/>
            <a:r>
              <a:rPr lang="es-ES" sz="16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Estas </a:t>
            </a:r>
            <a:r>
              <a:rPr lang="es-ES" sz="1600" dirty="0">
                <a:solidFill>
                  <a:srgbClr val="000099"/>
                </a:solidFill>
                <a:latin typeface="Arial Narrow" panose="020B0606020202030204" pitchFamily="34" charset="0"/>
              </a:rPr>
              <a:t>normas han ido evolucionando desde una medida de autorregulación </a:t>
            </a:r>
            <a:r>
              <a:rPr lang="es-ES" sz="16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de </a:t>
            </a:r>
            <a:r>
              <a:rPr lang="es-ES" sz="1600" dirty="0">
                <a:solidFill>
                  <a:srgbClr val="000099"/>
                </a:solidFill>
                <a:latin typeface="Arial Narrow" panose="020B0606020202030204" pitchFamily="34" charset="0"/>
              </a:rPr>
              <a:t>los propios </a:t>
            </a:r>
            <a:r>
              <a:rPr lang="es-ES" sz="16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regantes, </a:t>
            </a:r>
            <a:r>
              <a:rPr lang="es-ES" sz="1600" dirty="0">
                <a:solidFill>
                  <a:srgbClr val="000099"/>
                </a:solidFill>
                <a:latin typeface="Arial Narrow" panose="020B0606020202030204" pitchFamily="34" charset="0"/>
              </a:rPr>
              <a:t>a una norma </a:t>
            </a:r>
            <a:r>
              <a:rPr lang="es-ES" sz="16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acordada anualmente entre regantes (JCRMO) y la administración estatal del agua (Confederación Hidrográfica del Júcar).</a:t>
            </a:r>
            <a:endParaRPr lang="es-ES" sz="1600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547573" y="2265655"/>
            <a:ext cx="243733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74650" indent="-3746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500" b="0" dirty="0" smtClean="0">
                <a:latin typeface="Arial Narrow" panose="020B0606020202030204" pitchFamily="34" charset="0"/>
              </a:rPr>
              <a:t>1. Consumo </a:t>
            </a:r>
            <a:r>
              <a:rPr lang="es-ES" altLang="es-ES" sz="1500" b="0" dirty="0">
                <a:latin typeface="Arial Narrow" panose="020B0606020202030204" pitchFamily="34" charset="0"/>
              </a:rPr>
              <a:t>teórico de cultivos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5992228" y="2236371"/>
            <a:ext cx="223824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 marL="374650" indent="-3746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500" b="0" dirty="0">
                <a:latin typeface="Arial Narrow" panose="020B0606020202030204" pitchFamily="34" charset="0"/>
              </a:rPr>
              <a:t>2</a:t>
            </a:r>
            <a:r>
              <a:rPr lang="es-ES" altLang="es-ES" sz="1500" b="0" dirty="0" smtClean="0">
                <a:latin typeface="Arial Narrow" panose="020B0606020202030204" pitchFamily="34" charset="0"/>
              </a:rPr>
              <a:t>. </a:t>
            </a:r>
            <a:r>
              <a:rPr lang="es-ES" altLang="es-ES" sz="1500" b="0" dirty="0">
                <a:latin typeface="Arial Narrow" panose="020B0606020202030204" pitchFamily="34" charset="0"/>
              </a:rPr>
              <a:t>Lectura de caudalímetros</a:t>
            </a:r>
          </a:p>
        </p:txBody>
      </p:sp>
      <p:graphicFrame>
        <p:nvGraphicFramePr>
          <p:cNvPr id="32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606930"/>
              </p:ext>
            </p:extLst>
          </p:nvPr>
        </p:nvGraphicFramePr>
        <p:xfrm>
          <a:off x="6088736" y="2749075"/>
          <a:ext cx="2045223" cy="1954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Fotografía de Photo Editor" r:id="rId4" imgW="4877481" imgH="3657143" progId="MSPhotoEd.3">
                  <p:embed/>
                </p:oleObj>
              </mc:Choice>
              <mc:Fallback>
                <p:oleObj name="Fotografía de Photo Editor" r:id="rId4" imgW="4877481" imgH="365714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8736" y="2749075"/>
                        <a:ext cx="2045223" cy="19549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29"/>
          <p:cNvSpPr txBox="1">
            <a:spLocks noChangeArrowheads="1"/>
          </p:cNvSpPr>
          <p:nvPr/>
        </p:nvSpPr>
        <p:spPr bwMode="auto">
          <a:xfrm>
            <a:off x="662840" y="2556353"/>
            <a:ext cx="4240580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1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Vol</a:t>
            </a:r>
            <a:r>
              <a:rPr lang="es-ES" altLang="es-ES" sz="11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umen </a:t>
            </a:r>
            <a:r>
              <a:rPr lang="es-ES" altLang="es-ES" sz="11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= Sup</a:t>
            </a:r>
            <a:r>
              <a:rPr lang="es-ES" altLang="es-ES" sz="11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erficie</a:t>
            </a:r>
            <a:r>
              <a:rPr lang="es-ES" altLang="es-ES" sz="11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1100" dirty="0">
                <a:solidFill>
                  <a:srgbClr val="000099"/>
                </a:solidFill>
                <a:latin typeface="Arial Narrow" panose="020B0606020202030204" pitchFamily="34" charset="0"/>
              </a:rPr>
              <a:t>(ha) * Consumo (m</a:t>
            </a:r>
            <a:r>
              <a:rPr lang="es-ES" altLang="es-ES" sz="1100" baseline="30000" dirty="0">
                <a:solidFill>
                  <a:srgbClr val="000099"/>
                </a:solidFill>
                <a:latin typeface="Arial Narrow" panose="020B0606020202030204" pitchFamily="34" charset="0"/>
              </a:rPr>
              <a:t>3</a:t>
            </a:r>
            <a:r>
              <a:rPr lang="es-ES" altLang="es-ES" sz="1100" dirty="0">
                <a:solidFill>
                  <a:srgbClr val="000099"/>
                </a:solidFill>
                <a:latin typeface="Arial Narrow" panose="020B0606020202030204" pitchFamily="34" charset="0"/>
              </a:rPr>
              <a:t>/ha) &lt; </a:t>
            </a:r>
            <a:r>
              <a:rPr lang="es-ES" altLang="es-ES" sz="11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Volumen autorizado.</a:t>
            </a:r>
            <a:endParaRPr lang="es-ES" altLang="es-ES" sz="1100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1423026" y="1887603"/>
            <a:ext cx="539261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t" hangingPunct="1">
              <a:spcBef>
                <a:spcPct val="50000"/>
              </a:spcBef>
              <a:buFontTx/>
              <a:buNone/>
            </a:pPr>
            <a:r>
              <a:rPr lang="es-ES" altLang="es-ES" sz="1800" u="sng" dirty="0">
                <a:latin typeface="Arial Narrow" panose="020B0606020202030204" pitchFamily="34" charset="0"/>
              </a:rPr>
              <a:t>Modalidades de cumplimiento. Consumos computables  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64" y="2741259"/>
            <a:ext cx="3323248" cy="20018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37" name="Text Box 29"/>
          <p:cNvSpPr txBox="1">
            <a:spLocks noChangeArrowheads="1"/>
          </p:cNvSpPr>
          <p:nvPr/>
        </p:nvSpPr>
        <p:spPr bwMode="auto">
          <a:xfrm>
            <a:off x="5992228" y="2540767"/>
            <a:ext cx="3151772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1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Vol</a:t>
            </a:r>
            <a:r>
              <a:rPr lang="es-ES" altLang="es-ES" sz="11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umen </a:t>
            </a:r>
            <a:r>
              <a:rPr lang="es-ES" altLang="es-ES" sz="11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= lectura final – inicial &lt; Volumen autorizado.</a:t>
            </a:r>
            <a:endParaRPr lang="es-ES" altLang="es-ES" sz="1100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190" y="5002700"/>
            <a:ext cx="4644195" cy="90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 Box 23"/>
          <p:cNvSpPr txBox="1">
            <a:spLocks noChangeArrowheads="1"/>
          </p:cNvSpPr>
          <p:nvPr/>
        </p:nvSpPr>
        <p:spPr bwMode="auto">
          <a:xfrm>
            <a:off x="560399" y="4722721"/>
            <a:ext cx="7512898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74650" indent="-3746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500" b="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3. Asignación de consumos en leñosos mediante índices de vegetación observados por teledetección.</a:t>
            </a:r>
            <a:endParaRPr lang="es-ES" altLang="es-ES" sz="1500" b="0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41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150" y="3553496"/>
            <a:ext cx="397827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41" y="3578223"/>
            <a:ext cx="19621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5897425" y="5179155"/>
            <a:ext cx="285194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None/>
            </a:pPr>
            <a:r>
              <a:rPr lang="es-ES_tradnl" altLang="es-ES" sz="16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Mapas de aparición de riegos en el tiempo, observados mediante teledetección.</a:t>
            </a:r>
            <a:endParaRPr lang="es-ES_tradnl" altLang="es-ES" sz="1600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997"/>
            <a:ext cx="9144000" cy="686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7" y="373677"/>
            <a:ext cx="2898810" cy="241051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9" descr="F:\DATOS\COPIA\pe-e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913" y="1547557"/>
            <a:ext cx="920118" cy="123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Line 31"/>
          <p:cNvSpPr>
            <a:spLocks noChangeShapeType="1"/>
          </p:cNvSpPr>
          <p:nvPr/>
        </p:nvSpPr>
        <p:spPr bwMode="auto">
          <a:xfrm flipV="1">
            <a:off x="2253432" y="1889924"/>
            <a:ext cx="1638342" cy="0"/>
          </a:xfrm>
          <a:prstGeom prst="line">
            <a:avLst/>
          </a:prstGeom>
          <a:noFill/>
          <a:ln w="28575">
            <a:solidFill>
              <a:srgbClr val="000099"/>
            </a:solidFill>
            <a:miter lim="800000"/>
            <a:headEnd type="oval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z="1400" b="1">
              <a:latin typeface="Arial Narrow" panose="020B0606020202030204" pitchFamily="34" charset="0"/>
            </a:endParaRPr>
          </a:p>
        </p:txBody>
      </p:sp>
      <p:sp>
        <p:nvSpPr>
          <p:cNvPr id="27" name="Text Box 33"/>
          <p:cNvSpPr txBox="1">
            <a:spLocks noChangeArrowheads="1"/>
          </p:cNvSpPr>
          <p:nvPr/>
        </p:nvSpPr>
        <p:spPr bwMode="auto">
          <a:xfrm>
            <a:off x="762000" y="78414"/>
            <a:ext cx="7620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_tradnl" altLang="es-ES" sz="1400" b="1" dirty="0">
                <a:latin typeface="Arial Narrow" panose="020B0606020202030204" pitchFamily="34" charset="0"/>
              </a:rPr>
              <a:t>INSPECCIONES DE CAMPO DIRIGIDAS POR </a:t>
            </a:r>
            <a:r>
              <a:rPr lang="es-ES_tradnl" altLang="es-ES" sz="1400" b="1" dirty="0" smtClean="0">
                <a:latin typeface="Arial Narrow" panose="020B0606020202030204" pitchFamily="34" charset="0"/>
              </a:rPr>
              <a:t>TELEDETECCIÓN</a:t>
            </a:r>
            <a:endParaRPr lang="es-ES_tradnl" altLang="es-ES" sz="1400" b="1" dirty="0">
              <a:latin typeface="Arial Narrow" panose="020B0606020202030204" pitchFamily="34" charset="0"/>
            </a:endParaRPr>
          </a:p>
        </p:txBody>
      </p:sp>
      <p:pic>
        <p:nvPicPr>
          <p:cNvPr id="32" name="Picture 27" descr="F:\DATOS\COPIA\pe-g.bm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913" y="373677"/>
            <a:ext cx="920118" cy="117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Line 32"/>
          <p:cNvSpPr>
            <a:spLocks noChangeShapeType="1"/>
          </p:cNvSpPr>
          <p:nvPr/>
        </p:nvSpPr>
        <p:spPr bwMode="auto">
          <a:xfrm flipV="1">
            <a:off x="2117683" y="1203935"/>
            <a:ext cx="1790604" cy="159936"/>
          </a:xfrm>
          <a:prstGeom prst="line">
            <a:avLst/>
          </a:prstGeom>
          <a:noFill/>
          <a:ln w="28575">
            <a:solidFill>
              <a:srgbClr val="000099"/>
            </a:solidFill>
            <a:miter lim="800000"/>
            <a:headEnd type="oval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z="1400" b="1">
              <a:latin typeface="Arial Narrow" panose="020B060602020203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370" y="373677"/>
            <a:ext cx="3848713" cy="23089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804027" y="2827024"/>
            <a:ext cx="387500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Cultivos clasificados mediante teledetección como regadío y no declarados.</a:t>
            </a:r>
            <a:endParaRPr lang="es-ES" sz="1600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4800369" y="2587560"/>
            <a:ext cx="384871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Verificación de cultivos declarados, mediante las curvas características de los índices de vegetación observados por teledetección.</a:t>
            </a:r>
            <a:endParaRPr lang="es-ES" sz="1600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812741" y="2530565"/>
            <a:ext cx="289009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 Narrow" panose="020B0606020202030204" pitchFamily="34" charset="0"/>
              </a:rPr>
              <a:t>Mapa de clasificación de cultivos por teledetección.</a:t>
            </a:r>
            <a:endParaRPr lang="es-ES" sz="1100" dirty="0">
              <a:latin typeface="Arial Narrow" panose="020B0606020202030204" pitchFamily="34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527" y="3401108"/>
            <a:ext cx="4915948" cy="2387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37 CuadroTexto"/>
          <p:cNvSpPr txBox="1"/>
          <p:nvPr/>
        </p:nvSpPr>
        <p:spPr>
          <a:xfrm>
            <a:off x="830319" y="5662044"/>
            <a:ext cx="781876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Actuación sancionadora del Jurado de Riegos de la JCRMO desde el año 2000 a 2020</a:t>
            </a:r>
            <a:endParaRPr lang="es-ES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14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423</TotalTime>
  <Words>526</Words>
  <Application>Microsoft Office PowerPoint</Application>
  <PresentationFormat>Presentación en pantalla (4:3)</PresentationFormat>
  <Paragraphs>61</Paragraphs>
  <Slides>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8" baseType="lpstr">
      <vt:lpstr>Tema de Office</vt:lpstr>
      <vt:lpstr>Fotografía de Photo Editor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Adrian</dc:creator>
  <cp:lastModifiedBy>Admin</cp:lastModifiedBy>
  <cp:revision>54</cp:revision>
  <dcterms:created xsi:type="dcterms:W3CDTF">2020-09-21T18:20:11Z</dcterms:created>
  <dcterms:modified xsi:type="dcterms:W3CDTF">2021-08-03T09:42:40Z</dcterms:modified>
</cp:coreProperties>
</file>