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6" r:id="rId3"/>
    <p:sldId id="287" r:id="rId4"/>
    <p:sldId id="288" r:id="rId5"/>
    <p:sldId id="289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92" y="150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08/08/2021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ood-farming-fisheries/key-policies/common-agricultural-policy/rural-development_es" TargetMode="External"/><Relationship Id="rId2" Type="http://schemas.openxmlformats.org/officeDocument/2006/relationships/hyperlink" Target="https://ec.europa.eu/info/food-farming-fisheries/key-policies/common-agricultural-policy/income-support_es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c.europa.eu/info/food-farming-fisheries/key-policies/common-agricultural-policy/market-measures_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land.copernicus.eu/pan-european/high-resolution-layers/small-woody-feature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fastplatform" TargetMode="External"/><Relationship Id="rId2" Type="http://schemas.openxmlformats.org/officeDocument/2006/relationships/hyperlink" Target="https://fastplatform.eu/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pp.beta.fastplatform.e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640577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T</a:t>
            </a:r>
            <a:r>
              <a:rPr lang="es-ES" dirty="0" smtClean="0"/>
              <a:t>eledetección</a:t>
            </a:r>
            <a:br>
              <a:rPr lang="es-ES" dirty="0" smtClean="0"/>
            </a:br>
            <a:r>
              <a:rPr lang="es-ES" dirty="0" smtClean="0"/>
              <a:t>en la Política Agraria </a:t>
            </a:r>
            <a:br>
              <a:rPr lang="es-ES" dirty="0" smtClean="0"/>
            </a:br>
            <a:r>
              <a:rPr lang="es-ES" dirty="0" smtClean="0"/>
              <a:t>de la Unión Europea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71351" y="4862549"/>
            <a:ext cx="10065224" cy="897754"/>
          </a:xfrm>
        </p:spPr>
        <p:txBody>
          <a:bodyPr/>
          <a:lstStyle/>
          <a:p>
            <a:pPr algn="ctr"/>
            <a:r>
              <a:rPr lang="es-ES" dirty="0" smtClean="0"/>
              <a:t>Monitoreo de la actividad agrícola, indicadores de seguimiento, asesoramiento y otros retos para el futuro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51687" y="5989703"/>
            <a:ext cx="5040313" cy="86829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dirty="0" smtClean="0"/>
              <a:t>Isidro Campos-Rodriguez</a:t>
            </a:r>
          </a:p>
          <a:p>
            <a:pPr>
              <a:spcAft>
                <a:spcPts val="600"/>
              </a:spcAft>
            </a:pPr>
            <a:r>
              <a:rPr lang="es-ES" dirty="0" smtClean="0"/>
              <a:t>AGRI </a:t>
            </a:r>
            <a:r>
              <a:rPr lang="en-150" dirty="0" smtClean="0"/>
              <a:t>–</a:t>
            </a:r>
            <a:r>
              <a:rPr lang="es-ES" dirty="0" smtClean="0"/>
              <a:t> D4. Comisión Europea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024" y="1320687"/>
            <a:ext cx="11921451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Desde 1962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la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PAC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representa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la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asociación entre la agricultura y la sociedad, entre Europa y sus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agricultores y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</a:rPr>
              <a:t>aborda las diferentes perspectivas de la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</a:rPr>
              <a:t>sostenibilidad.</a:t>
            </a:r>
          </a:p>
          <a:p>
            <a:pPr>
              <a:spcAft>
                <a:spcPts val="600"/>
              </a:spcAft>
            </a:pPr>
            <a:endParaRPr lang="es-E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Objetivos: </a:t>
            </a:r>
            <a:r>
              <a:rPr lang="es-E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suministro estable de alimentos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asequibles; </a:t>
            </a:r>
            <a:r>
              <a:rPr lang="es-E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nivel de vida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adecuado </a:t>
            </a:r>
            <a:r>
              <a:rPr lang="es-E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los agricultores de la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UE; </a:t>
            </a:r>
            <a:r>
              <a:rPr lang="es-ES" sz="2400" dirty="0" smtClean="0">
                <a:solidFill>
                  <a:schemeClr val="tx2"/>
                </a:solidFill>
              </a:rPr>
              <a:t>reducir </a:t>
            </a:r>
            <a:r>
              <a:rPr lang="es-ES" sz="2400" dirty="0">
                <a:solidFill>
                  <a:schemeClr val="tx2"/>
                </a:solidFill>
              </a:rPr>
              <a:t>el impacto </a:t>
            </a:r>
            <a:r>
              <a:rPr lang="es-ES" sz="2400" dirty="0" smtClean="0">
                <a:solidFill>
                  <a:schemeClr val="tx2"/>
                </a:solidFill>
              </a:rPr>
              <a:t>ambiental </a:t>
            </a:r>
            <a:r>
              <a:rPr lang="es-ES" sz="2400" dirty="0">
                <a:solidFill>
                  <a:schemeClr val="tx2"/>
                </a:solidFill>
              </a:rPr>
              <a:t>de la agricultura </a:t>
            </a:r>
          </a:p>
          <a:p>
            <a:pPr>
              <a:spcAft>
                <a:spcPts val="600"/>
              </a:spcAft>
            </a:pPr>
            <a:endParaRPr lang="es-E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La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PAC es una política común para todos los países de la UE. Se gestiona y 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financia</a:t>
            </a:r>
          </a:p>
          <a:p>
            <a:pPr>
              <a:spcAft>
                <a:spcPts val="600"/>
              </a:spcAft>
            </a:pP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 </a:t>
            </a:r>
            <a:r>
              <a:rPr lang="es-ES" sz="2400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escala europea mediante los recursos del presupuesto de la UE</a:t>
            </a:r>
            <a:r>
              <a:rPr lang="es-ES" sz="2400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/>
              </a:solidFill>
              <a:hlinkClick r:id="rId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hlinkClick r:id="rId2"/>
              </a:rPr>
              <a:t>ayuda </a:t>
            </a:r>
            <a:r>
              <a:rPr lang="es-ES" sz="2400" dirty="0">
                <a:solidFill>
                  <a:schemeClr val="tx2"/>
                </a:solidFill>
                <a:hlinkClick r:id="rId2"/>
              </a:rPr>
              <a:t>a la renta</a:t>
            </a:r>
            <a:r>
              <a:rPr lang="es-ES" sz="2400" dirty="0">
                <a:solidFill>
                  <a:schemeClr val="tx2"/>
                </a:solidFill>
              </a:rPr>
              <a:t> mediante pagos directos a </a:t>
            </a:r>
            <a:r>
              <a:rPr lang="es-ES" sz="2400" dirty="0" smtClean="0">
                <a:solidFill>
                  <a:schemeClr val="tx2"/>
                </a:solidFill>
              </a:rPr>
              <a:t>agricultores. Garantiza el </a:t>
            </a:r>
            <a:r>
              <a:rPr lang="es-ES" sz="2400" dirty="0">
                <a:solidFill>
                  <a:schemeClr val="tx2"/>
                </a:solidFill>
              </a:rPr>
              <a:t>mantenimiento de la actividad </a:t>
            </a:r>
            <a:r>
              <a:rPr lang="es-ES" sz="2400" dirty="0" smtClean="0">
                <a:solidFill>
                  <a:schemeClr val="tx2"/>
                </a:solidFill>
              </a:rPr>
              <a:t>agraria, respeto normas y buenas </a:t>
            </a:r>
            <a:r>
              <a:rPr lang="es-ES" sz="2400" dirty="0">
                <a:solidFill>
                  <a:schemeClr val="tx2"/>
                </a:solidFill>
              </a:rPr>
              <a:t>prácticas agrícolas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hlinkClick r:id="rId3"/>
              </a:rPr>
              <a:t>medidas </a:t>
            </a:r>
            <a:r>
              <a:rPr lang="es-ES" sz="2400" dirty="0">
                <a:solidFill>
                  <a:schemeClr val="tx2"/>
                </a:solidFill>
                <a:hlinkClick r:id="rId3"/>
              </a:rPr>
              <a:t>de desarrollo rural</a:t>
            </a:r>
            <a:r>
              <a:rPr lang="es-ES" sz="2400" dirty="0">
                <a:solidFill>
                  <a:schemeClr val="tx2"/>
                </a:solidFill>
              </a:rPr>
              <a:t> </a:t>
            </a:r>
            <a:r>
              <a:rPr lang="es-ES" sz="2400" dirty="0" smtClean="0">
                <a:solidFill>
                  <a:schemeClr val="tx2"/>
                </a:solidFill>
              </a:rPr>
              <a:t> (</a:t>
            </a:r>
            <a:r>
              <a:rPr lang="es-ES" sz="2400" dirty="0">
                <a:solidFill>
                  <a:schemeClr val="tx2"/>
                </a:solidFill>
              </a:rPr>
              <a:t>ej. Sistemas de asesoramiento)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</a:rPr>
              <a:t>las</a:t>
            </a:r>
            <a:r>
              <a:rPr lang="es-ES" sz="2400" dirty="0">
                <a:solidFill>
                  <a:schemeClr val="tx2"/>
                </a:solidFill>
              </a:rPr>
              <a:t> </a:t>
            </a:r>
            <a:r>
              <a:rPr lang="es-ES" sz="2400" dirty="0">
                <a:solidFill>
                  <a:schemeClr val="tx2"/>
                </a:solidFill>
                <a:hlinkClick r:id="rId4"/>
              </a:rPr>
              <a:t>medidas de mercado</a:t>
            </a:r>
            <a:r>
              <a:rPr lang="es-ES" sz="2400" dirty="0">
                <a:solidFill>
                  <a:schemeClr val="tx2"/>
                </a:solidFill>
              </a:rPr>
              <a:t> </a:t>
            </a:r>
            <a:endParaRPr lang="es-E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241560"/>
            <a:ext cx="10515600" cy="782357"/>
          </a:xfrm>
        </p:spPr>
        <p:txBody>
          <a:bodyPr/>
          <a:lstStyle/>
          <a:p>
            <a:r>
              <a:rPr lang="es-ES" dirty="0" smtClean="0"/>
              <a:t>Política Agrícola Común (PAC)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404134" y="5143987"/>
            <a:ext cx="11648775" cy="8082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024" y="1006362"/>
            <a:ext cx="12070976" cy="327782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lvl="2"/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On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spot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checks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&gt;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Checks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by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monitoring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&gt;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Area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monitoring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b="1" dirty="0" err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system</a:t>
            </a:r>
            <a:endParaRPr lang="es-ES" sz="2400" b="1" dirty="0">
              <a:solidFill>
                <a:schemeClr val="bg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Observación </a:t>
            </a:r>
            <a:r>
              <a:rPr lang="es-ES" sz="24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periódica y sistemática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 las parcelas declaradas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mediante </a:t>
            </a:r>
            <a:r>
              <a:rPr lang="es-ES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imágenes </a:t>
            </a:r>
            <a:r>
              <a:rPr lang="es-ES" sz="2400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Sentinel</a:t>
            </a:r>
            <a:r>
              <a:rPr lang="es-ES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del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programa </a:t>
            </a:r>
            <a:r>
              <a:rPr lang="es-E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Copernicus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la UE.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Tienen </a:t>
            </a:r>
            <a:r>
              <a:rPr lang="es-ES" sz="24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una naturaleza preventiva</a:t>
            </a:r>
            <a:r>
              <a:rPr lang="es-E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pretende verificar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actividad </a:t>
            </a:r>
            <a:r>
              <a:rPr lang="es-E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agraria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declarada</a:t>
            </a:r>
            <a:endParaRPr lang="es-E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Otras tecnologías: </a:t>
            </a:r>
            <a:r>
              <a:rPr lang="es-E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APPs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para la captura de fotografías </a:t>
            </a:r>
            <a:r>
              <a:rPr lang="es-ES" sz="2400" u="sng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geoetiquetadas</a:t>
            </a:r>
            <a:r>
              <a:rPr lang="es-ES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basadas en EGNOSS y GALILEO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241560"/>
            <a:ext cx="11030778" cy="782357"/>
          </a:xfrm>
        </p:spPr>
        <p:txBody>
          <a:bodyPr/>
          <a:lstStyle/>
          <a:p>
            <a:r>
              <a:rPr lang="es-ES" dirty="0" smtClean="0"/>
              <a:t>Control de las ayudas mediante Monitorización</a:t>
            </a:r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450849" y="1725872"/>
            <a:ext cx="11655425" cy="133055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utoShape 2" descr="https://op.europa.eu/webpub/eca/special-reports/new-tech-in-agri-monitoring-4-2020/img/en_fig04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792" t="20371" r="9896" b="40185"/>
          <a:stretch/>
        </p:blipFill>
        <p:spPr>
          <a:xfrm>
            <a:off x="-1" y="4286250"/>
            <a:ext cx="6866697" cy="2526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9791" t="24261" r="10937" b="10926"/>
          <a:stretch/>
        </p:blipFill>
        <p:spPr>
          <a:xfrm>
            <a:off x="7467600" y="3920000"/>
            <a:ext cx="4724400" cy="29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024" y="926987"/>
            <a:ext cx="12070976" cy="318548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s-E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Permite </a:t>
            </a:r>
            <a:r>
              <a:rPr lang="es-ES" sz="24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analizar los resultados de la PAC y hacerla más </a:t>
            </a:r>
            <a:r>
              <a:rPr lang="es-ES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eficaz.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Ofrecen </a:t>
            </a:r>
            <a:r>
              <a:rPr lang="es-E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una sólida base analítica para el futuro diseño de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políticas.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s-E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sistema se basa en 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indicadores basados en </a:t>
            </a:r>
            <a:r>
              <a:rPr lang="es-ES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información </a:t>
            </a:r>
            <a:r>
              <a:rPr lang="es-ES" sz="2400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administrativa, medidas directas y simulaciones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 la nueva PAC se propone el uso de teledetección para obtener indicadores relacionados con la biodiversidad</a:t>
            </a:r>
            <a:r>
              <a:rPr lang="es-ES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dirty="0" smtClean="0"/>
              <a:t>(I.20 </a:t>
            </a:r>
            <a:r>
              <a:rPr lang="en-US" b="1" dirty="0"/>
              <a:t>Enhanced provision of </a:t>
            </a:r>
            <a:r>
              <a:rPr lang="en-US" b="1" dirty="0" smtClean="0"/>
              <a:t>ecosystem services: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dirty="0" smtClean="0"/>
              <a:t>share </a:t>
            </a:r>
            <a:r>
              <a:rPr lang="en-US" dirty="0"/>
              <a:t>of UAA covered </a:t>
            </a:r>
            <a:r>
              <a:rPr lang="en-US" dirty="0" smtClean="0"/>
              <a:t>with </a:t>
            </a:r>
            <a:r>
              <a:rPr lang="en-GB" dirty="0" smtClean="0"/>
              <a:t>landscape features)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241560"/>
            <a:ext cx="10515600" cy="782357"/>
          </a:xfrm>
        </p:spPr>
        <p:txBody>
          <a:bodyPr/>
          <a:lstStyle/>
          <a:p>
            <a:r>
              <a:rPr lang="es-ES" dirty="0" smtClean="0"/>
              <a:t>Sistema marco </a:t>
            </a:r>
            <a:r>
              <a:rPr lang="es-ES" dirty="0"/>
              <a:t>de seguimiento y </a:t>
            </a:r>
            <a:r>
              <a:rPr lang="es-ES" dirty="0" smtClean="0"/>
              <a:t>evaluación</a:t>
            </a:r>
            <a:endParaRPr lang="es-ES" dirty="0"/>
          </a:p>
        </p:txBody>
      </p:sp>
      <p:sp>
        <p:nvSpPr>
          <p:cNvPr id="3" name="Rectangle 2"/>
          <p:cNvSpPr/>
          <p:nvPr/>
        </p:nvSpPr>
        <p:spPr>
          <a:xfrm>
            <a:off x="441512" y="1267164"/>
            <a:ext cx="11531600" cy="17808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67583" y="5764843"/>
            <a:ext cx="3162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2"/>
              </a:rPr>
              <a:t>Small Woody Features — Copernicus Land Monitoring Service</a:t>
            </a:r>
            <a:endParaRPr lang="en-GB" sz="2000" dirty="0"/>
          </a:p>
        </p:txBody>
      </p:sp>
      <p:sp>
        <p:nvSpPr>
          <p:cNvPr id="5" name="AutoShape 2" descr="Taller] Como hacer boc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s://blog.boltaction.es/wp-content/uploads/2016/12/bocage-2-1-300x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164" y="4052760"/>
            <a:ext cx="3934247" cy="27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8438" t="40741" r="36771" b="5741"/>
          <a:stretch/>
        </p:blipFill>
        <p:spPr>
          <a:xfrm>
            <a:off x="3994374" y="4052760"/>
            <a:ext cx="4067138" cy="27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024" y="926987"/>
            <a:ext cx="12070976" cy="1800493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s-ES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Aplicación en indicadores propuestos en la nueva PAC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Desarrollo de nuevos indicadores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Farm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Sustainability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Tool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" sz="24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Nutrients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(FaST) en la nueva PAC </a:t>
            </a:r>
            <a:r>
              <a:rPr lang="en-US" b="1" dirty="0" smtClean="0"/>
              <a:t>(Art. 13)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241560"/>
            <a:ext cx="10515600" cy="782357"/>
          </a:xfrm>
        </p:spPr>
        <p:txBody>
          <a:bodyPr/>
          <a:lstStyle/>
          <a:p>
            <a:r>
              <a:rPr lang="es-ES" dirty="0" smtClean="0"/>
              <a:t>Retos para el futuro</a:t>
            </a:r>
            <a:endParaRPr lang="es-ES" dirty="0"/>
          </a:p>
        </p:txBody>
      </p:sp>
      <p:sp>
        <p:nvSpPr>
          <p:cNvPr id="5" name="AutoShape 2" descr="Taller] Como hacer boc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668221"/>
              </p:ext>
            </p:extLst>
          </p:nvPr>
        </p:nvGraphicFramePr>
        <p:xfrm>
          <a:off x="121024" y="2727480"/>
          <a:ext cx="11943978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1326">
                  <a:extLst>
                    <a:ext uri="{9D8B030D-6E8A-4147-A177-3AD203B41FA5}">
                      <a16:colId xmlns:a16="http://schemas.microsoft.com/office/drawing/2014/main" val="2715268806"/>
                    </a:ext>
                  </a:extLst>
                </a:gridCol>
                <a:gridCol w="3981326">
                  <a:extLst>
                    <a:ext uri="{9D8B030D-6E8A-4147-A177-3AD203B41FA5}">
                      <a16:colId xmlns:a16="http://schemas.microsoft.com/office/drawing/2014/main" val="2273123259"/>
                    </a:ext>
                  </a:extLst>
                </a:gridCol>
                <a:gridCol w="3981326">
                  <a:extLst>
                    <a:ext uri="{9D8B030D-6E8A-4147-A177-3AD203B41FA5}">
                      <a16:colId xmlns:a16="http://schemas.microsoft.com/office/drawing/2014/main" val="3369945556"/>
                    </a:ext>
                  </a:extLst>
                </a:gridCol>
              </a:tblGrid>
              <a:tr h="159539">
                <a:tc>
                  <a:txBody>
                    <a:bodyPr/>
                    <a:lstStyle/>
                    <a:p>
                      <a:pPr algn="ctr">
                        <a:buClr>
                          <a:schemeClr val="tx1"/>
                        </a:buClr>
                      </a:pPr>
                      <a:r>
                        <a:rPr lang="en-GB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results: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>
                          <a:schemeClr val="tx1"/>
                        </a:buClr>
                      </a:pPr>
                      <a:r>
                        <a:rPr lang="en-GB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summary, audio-visual material: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>
                          <a:schemeClr val="tx1"/>
                        </a:buClr>
                      </a:pPr>
                      <a:r>
                        <a:rPr lang="en-GB" sz="1600" b="1" i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Availability of the FaST demo:</a:t>
                      </a:r>
                      <a:endParaRPr lang="en-GB" sz="1100" b="1" i="0" kern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282732"/>
                  </a:ext>
                </a:extLst>
              </a:tr>
              <a:tr h="1278581"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</a:pPr>
                      <a:endParaRPr lang="en-GB" sz="2400" i="1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ClrTx/>
                        <a:buFont typeface="Wingdings" panose="05000000000000000000" pitchFamily="2" charset="2"/>
                        <a:buChar char="q"/>
                      </a:pPr>
                      <a:r>
                        <a:rPr lang="en-GB" sz="2000" b="0" u="non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Desarrollo</a:t>
                      </a:r>
                      <a:r>
                        <a:rPr lang="en-GB" sz="2000" b="0" u="non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GB" sz="2000" b="0" u="non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arquitectura</a:t>
                      </a:r>
                      <a:r>
                        <a:rPr lang="en-GB" sz="2000" b="0" u="none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digital</a:t>
                      </a:r>
                      <a:endParaRPr lang="en-GB" sz="2000" b="0" u="none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buClrTx/>
                        <a:buFont typeface="Wingdings" panose="05000000000000000000" pitchFamily="2" charset="2"/>
                        <a:buNone/>
                      </a:pPr>
                      <a:endParaRPr lang="en-GB" sz="2000" b="0" u="none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ClrTx/>
                        <a:buFont typeface="Wingdings" panose="05000000000000000000" pitchFamily="2" charset="2"/>
                        <a:buChar char="q"/>
                      </a:pPr>
                      <a:r>
                        <a:rPr lang="en-GB" sz="2000" b="0" u="none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Implementación</a:t>
                      </a:r>
                      <a:r>
                        <a:rPr lang="en-GB" sz="2000" b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GB" sz="2000" b="0" u="none" kern="12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herramienta</a:t>
                      </a:r>
                      <a:r>
                        <a:rPr lang="en-GB" sz="2000" b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="0" u="none" kern="12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GB" sz="2000" b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EM, 4AP</a:t>
                      </a:r>
                      <a:endParaRPr lang="en-GB" sz="2000" b="0" u="none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GB" sz="2000" kern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https://fastplatform.eu/</a:t>
                      </a:r>
                      <a:endParaRPr lang="en-GB" sz="2000" kern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IE" sz="2000" b="0" u="sng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2000" u="sng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https://gitlab.com/fastplatform</a:t>
                      </a:r>
                      <a:r>
                        <a:rPr lang="es-ES" sz="2000" u="sng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20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acceso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 </a:t>
                      </a:r>
                      <a:r>
                        <a:rPr lang="en-US" sz="20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</a:t>
                      </a:r>
                      <a:r>
                        <a:rPr lang="en-US" sz="2000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plataforma</a:t>
                      </a:r>
                      <a:endParaRPr lang="en-US" sz="2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0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800" u="sng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https://app.beta.fastplatform.eu</a:t>
                      </a:r>
                      <a:endParaRPr lang="en-GB" sz="18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8346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63157"/>
              </p:ext>
            </p:extLst>
          </p:nvPr>
        </p:nvGraphicFramePr>
        <p:xfrm>
          <a:off x="155575" y="5012844"/>
          <a:ext cx="9623425" cy="1767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23425">
                  <a:extLst>
                    <a:ext uri="{9D8B030D-6E8A-4147-A177-3AD203B41FA5}">
                      <a16:colId xmlns:a16="http://schemas.microsoft.com/office/drawing/2014/main" val="2715268806"/>
                    </a:ext>
                  </a:extLst>
                </a:gridCol>
              </a:tblGrid>
              <a:tr h="61453">
                <a:tc>
                  <a:txBody>
                    <a:bodyPr/>
                    <a:lstStyle/>
                    <a:p>
                      <a:pPr algn="ctr">
                        <a:buClr>
                          <a:schemeClr val="tx1"/>
                        </a:buClr>
                      </a:pPr>
                      <a:r>
                        <a:rPr lang="en-GB" sz="1600" b="1" i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</a:t>
                      </a:r>
                      <a:r>
                        <a:rPr lang="en-GB" sz="16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i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esperados</a:t>
                      </a:r>
                      <a:r>
                        <a:rPr lang="en-GB" sz="1600" b="1" i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FaST Navigator</a:t>
                      </a:r>
                      <a:endParaRPr lang="en-GB" sz="1600" b="1" i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282732"/>
                  </a:ext>
                </a:extLst>
              </a:tr>
              <a:tr h="707531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ClrTx/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u="none" kern="1200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Algoritmos para ofrecer</a:t>
                      </a:r>
                      <a:r>
                        <a:rPr lang="es-ES" sz="2000" b="0" u="none" kern="1200" baseline="0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recomendaciones cuantitativas sobre el uso de fertilizantes y la estimación de gases de efecto invernadero</a:t>
                      </a:r>
                      <a:r>
                        <a:rPr lang="en-US" sz="2000" b="0" u="none" kern="1200" baseline="0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en-US" sz="2000" b="0" u="none" kern="1200" noProof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en-US" sz="2000" b="0" u="none" kern="1200" noProof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ClrTx/>
                        <a:buFont typeface="Wingdings" panose="05000000000000000000" pitchFamily="2" charset="2"/>
                        <a:buChar char="q"/>
                      </a:pPr>
                      <a:r>
                        <a:rPr lang="es-ES" sz="2000" b="0" u="none" kern="1200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Adaptación de los algoritmos</a:t>
                      </a:r>
                      <a:r>
                        <a:rPr lang="es-ES" sz="2000" b="0" u="none" kern="1200" baseline="0" noProof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sistemas reales de manejo que representen la diversidad de la agricultura europea</a:t>
                      </a:r>
                      <a:endParaRPr lang="es-ES" sz="2000" b="0" u="none" kern="1200" noProof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83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33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3" y="838200"/>
            <a:ext cx="10156297" cy="2362711"/>
          </a:xfrm>
        </p:spPr>
        <p:txBody>
          <a:bodyPr/>
          <a:lstStyle/>
          <a:p>
            <a:r>
              <a:rPr lang="es-ES" dirty="0" smtClean="0"/>
              <a:t>Muchas gracias.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sz="4400" dirty="0"/>
              <a:t>i</a:t>
            </a:r>
            <a:r>
              <a:rPr lang="es-ES" sz="4400" dirty="0" smtClean="0"/>
              <a:t>sidro.campos-rodriguez@ec.europa.eu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760</TotalTime>
  <Words>536</Words>
  <Application>Microsoft Office PowerPoint</Application>
  <PresentationFormat>Widescreen</PresentationFormat>
  <Paragraphs>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Teledetección en la Política Agraria  de la Unión Europea</vt:lpstr>
      <vt:lpstr>Política Agrícola Común (PAC)</vt:lpstr>
      <vt:lpstr>Control de las ayudas mediante Monitorización</vt:lpstr>
      <vt:lpstr>Sistema marco de seguimiento y evaluación</vt:lpstr>
      <vt:lpstr>Retos para el futuro</vt:lpstr>
      <vt:lpstr>Muchas gracias.  isidro.campos-rodriguez@ec.europa.eu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CAMPOS RODRIGUEZ Isidro (AGRI)</dc:creator>
  <cp:lastModifiedBy>CAMPOS RODRIGUEZ Isidro (AGRI)</cp:lastModifiedBy>
  <cp:revision>22</cp:revision>
  <dcterms:created xsi:type="dcterms:W3CDTF">2021-07-23T11:22:43Z</dcterms:created>
  <dcterms:modified xsi:type="dcterms:W3CDTF">2021-08-08T21:27:42Z</dcterms:modified>
</cp:coreProperties>
</file>